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1315" r:id="rId4"/>
    <p:sldId id="1313" r:id="rId5"/>
    <p:sldId id="1305" r:id="rId6"/>
    <p:sldId id="1318" r:id="rId7"/>
    <p:sldId id="1312" r:id="rId8"/>
    <p:sldId id="261" r:id="rId9"/>
    <p:sldId id="1316" r:id="rId10"/>
    <p:sldId id="1317" r:id="rId11"/>
    <p:sldId id="131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372DD2-03E3-4B90-84B4-89A807E47EA1}">
          <p14:sldIdLst>
            <p14:sldId id="256"/>
            <p14:sldId id="1315"/>
            <p14:sldId id="1313"/>
            <p14:sldId id="1305"/>
            <p14:sldId id="1318"/>
            <p14:sldId id="1312"/>
            <p14:sldId id="261"/>
            <p14:sldId id="1316"/>
            <p14:sldId id="1317"/>
            <p14:sldId id="13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88710" autoAdjust="0"/>
  </p:normalViewPr>
  <p:slideViewPr>
    <p:cSldViewPr snapToGrid="0">
      <p:cViewPr varScale="1">
        <p:scale>
          <a:sx n="59" d="100"/>
          <a:sy n="59" d="100"/>
        </p:scale>
        <p:origin x="8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FA1D4-8901-4D57-8C7A-17F309B515F9}" type="datetimeFigureOut">
              <a:rPr lang="en-SG" smtClean="0"/>
              <a:t>26/1/2020</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A949-BD82-4532-AC3F-CDE1CC63F5E9}" type="slidenum">
              <a:rPr lang="en-SG" smtClean="0"/>
              <a:t>‹#›</a:t>
            </a:fld>
            <a:endParaRPr lang="en-SG"/>
          </a:p>
        </p:txBody>
      </p:sp>
    </p:spTree>
    <p:extLst>
      <p:ext uri="{BB962C8B-B14F-4D97-AF65-F5344CB8AC3E}">
        <p14:creationId xmlns:p14="http://schemas.microsoft.com/office/powerpoint/2010/main" val="459651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发生甲类传染病时，应当采取下列措施：</a:t>
            </a:r>
          </a:p>
          <a:p>
            <a:r>
              <a:rPr lang="zh-CN" altLang="en-US" sz="1200" b="0" i="0" kern="1200" dirty="0">
                <a:solidFill>
                  <a:schemeClr val="tx1"/>
                </a:solidFill>
                <a:effectLst/>
                <a:latin typeface="+mn-lt"/>
                <a:ea typeface="+mn-ea"/>
                <a:cs typeface="+mn-cs"/>
              </a:rPr>
              <a:t>强制隔离治疗：对病人、病原携带者，予以隔离治疗，隔离期限根据医学检查结果确定；对疑似病人，确诊前在指定场所单独隔离治疗；对医疗机构内的病人、病原携带者、疑似病人的密切接触者，在指定场所进行医学观察和采取其他必要的预防措施。拒绝隔离治疗或者隔离期未满擅自脱离隔离治疗的，可以由公安机关协助医疗机构采取强制隔离治疗措施。</a:t>
            </a:r>
          </a:p>
          <a:p>
            <a:r>
              <a:rPr lang="zh-CN" altLang="en-US" sz="1200" b="0" i="0" kern="1200" dirty="0">
                <a:solidFill>
                  <a:schemeClr val="tx1"/>
                </a:solidFill>
                <a:effectLst/>
                <a:latin typeface="+mn-lt"/>
                <a:ea typeface="+mn-ea"/>
                <a:cs typeface="+mn-cs"/>
              </a:rPr>
              <a:t>封锁疫区：对已经发生甲类传染病病例的场所或者该场所内的特定区域的人员，所在地的县级以上地方人民政府可以实施隔离措施，并同时向上一级人民政府报告；接到报告的上级人民政府应当即时作出是否批准的决定。省、自治区、直辖市人民政府可以决定对本行政区域内的甲类传染病疫区实施封锁；但是，封锁大、中城市的疫区或者封锁跨省、自治区、直辖市的疫区，以及封锁疫区导致中断干线交通或者封锁国境的，由国务院决定。疫区封锁的解除，由原决定机关决定并宣布。</a:t>
            </a:r>
          </a:p>
          <a:p>
            <a:endParaRPr lang="en-SG" dirty="0"/>
          </a:p>
        </p:txBody>
      </p:sp>
      <p:sp>
        <p:nvSpPr>
          <p:cNvPr id="4" name="Slide Number Placeholder 3"/>
          <p:cNvSpPr>
            <a:spLocks noGrp="1"/>
          </p:cNvSpPr>
          <p:nvPr>
            <p:ph type="sldNum" sz="quarter" idx="5"/>
          </p:nvPr>
        </p:nvSpPr>
        <p:spPr/>
        <p:txBody>
          <a:bodyPr/>
          <a:lstStyle/>
          <a:p>
            <a:fld id="{D4C8A949-BD82-4532-AC3F-CDE1CC63F5E9}" type="slidenum">
              <a:rPr lang="en-SG" smtClean="0"/>
              <a:t>2</a:t>
            </a:fld>
            <a:endParaRPr lang="en-SG"/>
          </a:p>
        </p:txBody>
      </p:sp>
    </p:spTree>
    <p:extLst>
      <p:ext uri="{BB962C8B-B14F-4D97-AF65-F5344CB8AC3E}">
        <p14:creationId xmlns:p14="http://schemas.microsoft.com/office/powerpoint/2010/main" val="983660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F7F1040-44BB-4B39-8A8C-C45DDAD0880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17E654F6-1BBF-4798-86B0-5432471EE1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a:p>
        </p:txBody>
      </p:sp>
      <p:sp>
        <p:nvSpPr>
          <p:cNvPr id="9220" name="Slide Number Placeholder 3">
            <a:extLst>
              <a:ext uri="{FF2B5EF4-FFF2-40B4-BE49-F238E27FC236}">
                <a16:creationId xmlns:a16="http://schemas.microsoft.com/office/drawing/2014/main" id="{440F9278-B830-4D7A-9D86-C77BAAF295A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2D1B0D-1280-482A-8DC9-2EEF229D46A5}" type="slidenum">
              <a:rPr kumimoji="0" lang="en-US" altLang="zh-CN"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F7F1040-44BB-4B39-8A8C-C45DDAD0880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17E654F6-1BBF-4798-86B0-5432471EE1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a:p>
        </p:txBody>
      </p:sp>
      <p:sp>
        <p:nvSpPr>
          <p:cNvPr id="9220" name="Slide Number Placeholder 3">
            <a:extLst>
              <a:ext uri="{FF2B5EF4-FFF2-40B4-BE49-F238E27FC236}">
                <a16:creationId xmlns:a16="http://schemas.microsoft.com/office/drawing/2014/main" id="{440F9278-B830-4D7A-9D86-C77BAAF295A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2D1B0D-1280-482A-8DC9-2EEF229D46A5}" type="slidenum">
              <a:rPr kumimoji="0" lang="en-US" altLang="zh-CN"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36678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D4C8A949-BD82-4532-AC3F-CDE1CC63F5E9}" type="slidenum">
              <a:rPr lang="en-SG" smtClean="0"/>
              <a:t>7</a:t>
            </a:fld>
            <a:endParaRPr lang="en-SG"/>
          </a:p>
        </p:txBody>
      </p:sp>
    </p:spTree>
    <p:extLst>
      <p:ext uri="{BB962C8B-B14F-4D97-AF65-F5344CB8AC3E}">
        <p14:creationId xmlns:p14="http://schemas.microsoft.com/office/powerpoint/2010/main" val="2885357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5CB53-AD87-4392-8635-3EA9D9BB99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F43963BE-96EA-4D6C-9211-743769B81C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4D1D7D0A-F728-4220-B167-042F12D6BFDC}"/>
              </a:ext>
            </a:extLst>
          </p:cNvPr>
          <p:cNvSpPr>
            <a:spLocks noGrp="1"/>
          </p:cNvSpPr>
          <p:nvPr>
            <p:ph type="dt" sz="half" idx="10"/>
          </p:nvPr>
        </p:nvSpPr>
        <p:spPr/>
        <p:txBody>
          <a:bodyPr/>
          <a:lstStyle/>
          <a:p>
            <a:fld id="{73C86C94-014F-4236-85C4-79A4E103B071}" type="datetimeFigureOut">
              <a:rPr lang="en-SG" smtClean="0"/>
              <a:t>26/1/2020</a:t>
            </a:fld>
            <a:endParaRPr lang="en-SG"/>
          </a:p>
        </p:txBody>
      </p:sp>
      <p:sp>
        <p:nvSpPr>
          <p:cNvPr id="5" name="Footer Placeholder 4">
            <a:extLst>
              <a:ext uri="{FF2B5EF4-FFF2-40B4-BE49-F238E27FC236}">
                <a16:creationId xmlns:a16="http://schemas.microsoft.com/office/drawing/2014/main" id="{D59D10E3-F6AB-481C-8CA0-7DC34792B601}"/>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62B5C7B-B35A-42C9-BE7D-EAEBC1C60561}"/>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412506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479A0-5FBE-445E-BFF3-1738D4180FF4}"/>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A1A316DE-5BA4-455F-A1EA-1EDC964D85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50B5770D-0E32-4F08-9F80-17733D4370AD}"/>
              </a:ext>
            </a:extLst>
          </p:cNvPr>
          <p:cNvSpPr>
            <a:spLocks noGrp="1"/>
          </p:cNvSpPr>
          <p:nvPr>
            <p:ph type="dt" sz="half" idx="10"/>
          </p:nvPr>
        </p:nvSpPr>
        <p:spPr/>
        <p:txBody>
          <a:bodyPr/>
          <a:lstStyle/>
          <a:p>
            <a:fld id="{73C86C94-014F-4236-85C4-79A4E103B071}" type="datetimeFigureOut">
              <a:rPr lang="en-SG" smtClean="0"/>
              <a:t>26/1/2020</a:t>
            </a:fld>
            <a:endParaRPr lang="en-SG"/>
          </a:p>
        </p:txBody>
      </p:sp>
      <p:sp>
        <p:nvSpPr>
          <p:cNvPr id="5" name="Footer Placeholder 4">
            <a:extLst>
              <a:ext uri="{FF2B5EF4-FFF2-40B4-BE49-F238E27FC236}">
                <a16:creationId xmlns:a16="http://schemas.microsoft.com/office/drawing/2014/main" id="{36C065CC-E59A-414D-AF31-86F28393528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DE40922-0E97-485E-941A-D80DD798CB3E}"/>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1483593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593A39-DCA7-47C4-80EB-07C6B423FD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58BBED1D-5DF6-4446-9F99-2FD183C39A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63DD882-2DC8-41E9-80C1-163086E562AA}"/>
              </a:ext>
            </a:extLst>
          </p:cNvPr>
          <p:cNvSpPr>
            <a:spLocks noGrp="1"/>
          </p:cNvSpPr>
          <p:nvPr>
            <p:ph type="dt" sz="half" idx="10"/>
          </p:nvPr>
        </p:nvSpPr>
        <p:spPr/>
        <p:txBody>
          <a:bodyPr/>
          <a:lstStyle/>
          <a:p>
            <a:fld id="{73C86C94-014F-4236-85C4-79A4E103B071}" type="datetimeFigureOut">
              <a:rPr lang="en-SG" smtClean="0"/>
              <a:t>26/1/2020</a:t>
            </a:fld>
            <a:endParaRPr lang="en-SG"/>
          </a:p>
        </p:txBody>
      </p:sp>
      <p:sp>
        <p:nvSpPr>
          <p:cNvPr id="5" name="Footer Placeholder 4">
            <a:extLst>
              <a:ext uri="{FF2B5EF4-FFF2-40B4-BE49-F238E27FC236}">
                <a16:creationId xmlns:a16="http://schemas.microsoft.com/office/drawing/2014/main" id="{E2C60C69-0802-4FD6-A05A-D1082198D27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C7F2CD3-F0E4-468D-9FF7-957CAFFBC3E2}"/>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2030169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7BD89A-ACBA-41AD-8F82-F29CEA31ED83}"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709495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59BC540-E41C-4989-982E-8384FB331A89}"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40341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FBA2DB0-8791-4BA8-A5DD-7609677870CD}"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5893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07DFAE1-12CC-44EF-BF85-21B326870BC6}"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19372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D4BA77F-0E4A-4A80-AB27-7F78E9E831F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81995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25DD8C3-DAAF-4225-8BED-F1AAEA548F0B}"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2197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8D0459D-FA2B-489C-9306-A0288E773E75}"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03580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766CB8B-2AEC-4C78-B3E3-9E2ECFFF5CD1}"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9700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5557A-C896-4A76-AD9A-A530354C7A39}"/>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5FA9BBF5-FE3D-4A03-93EF-8B6F0C70A8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56D3161C-EF41-4F01-A677-D9ED73708062}"/>
              </a:ext>
            </a:extLst>
          </p:cNvPr>
          <p:cNvSpPr>
            <a:spLocks noGrp="1"/>
          </p:cNvSpPr>
          <p:nvPr>
            <p:ph type="dt" sz="half" idx="10"/>
          </p:nvPr>
        </p:nvSpPr>
        <p:spPr/>
        <p:txBody>
          <a:bodyPr/>
          <a:lstStyle/>
          <a:p>
            <a:fld id="{73C86C94-014F-4236-85C4-79A4E103B071}" type="datetimeFigureOut">
              <a:rPr lang="en-SG" smtClean="0"/>
              <a:t>26/1/2020</a:t>
            </a:fld>
            <a:endParaRPr lang="en-SG"/>
          </a:p>
        </p:txBody>
      </p:sp>
      <p:sp>
        <p:nvSpPr>
          <p:cNvPr id="5" name="Footer Placeholder 4">
            <a:extLst>
              <a:ext uri="{FF2B5EF4-FFF2-40B4-BE49-F238E27FC236}">
                <a16:creationId xmlns:a16="http://schemas.microsoft.com/office/drawing/2014/main" id="{4C55FFAF-6556-4A6B-AC93-E5011BB6EBB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A33DB7A-7681-4BA2-85DB-C326263FDA07}"/>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602495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7A3F74F-90DE-4C84-9B8F-DFE8FA2D79AC}"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25862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940833F-70BF-4F6E-B3C1-1AF8AD839BED}"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90467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CF40739-942B-4EDC-AFE9-B481D3B055EC}"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8205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F62B-F659-49DB-88DE-1D9429AC80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E288344D-067B-4CC9-8503-48E96CD3A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0F43D1-E504-4884-B4AF-2EF82ABA2104}"/>
              </a:ext>
            </a:extLst>
          </p:cNvPr>
          <p:cNvSpPr>
            <a:spLocks noGrp="1"/>
          </p:cNvSpPr>
          <p:nvPr>
            <p:ph type="dt" sz="half" idx="10"/>
          </p:nvPr>
        </p:nvSpPr>
        <p:spPr/>
        <p:txBody>
          <a:bodyPr/>
          <a:lstStyle/>
          <a:p>
            <a:fld id="{73C86C94-014F-4236-85C4-79A4E103B071}" type="datetimeFigureOut">
              <a:rPr lang="en-SG" smtClean="0"/>
              <a:t>26/1/2020</a:t>
            </a:fld>
            <a:endParaRPr lang="en-SG"/>
          </a:p>
        </p:txBody>
      </p:sp>
      <p:sp>
        <p:nvSpPr>
          <p:cNvPr id="5" name="Footer Placeholder 4">
            <a:extLst>
              <a:ext uri="{FF2B5EF4-FFF2-40B4-BE49-F238E27FC236}">
                <a16:creationId xmlns:a16="http://schemas.microsoft.com/office/drawing/2014/main" id="{CAFF6289-BDA1-43CC-B08D-349A3712AED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A48737A-9DF1-4B89-BBAC-E07E932CF9DE}"/>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163579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C5F7-26EA-47AC-B613-D26BE349CE33}"/>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B6F51FE9-3FA7-4E54-9A47-4EA3A67C8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B0294E30-B92D-4ABE-99AD-9E6427B58D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64423446-9FE4-493E-B81D-2939F04A9401}"/>
              </a:ext>
            </a:extLst>
          </p:cNvPr>
          <p:cNvSpPr>
            <a:spLocks noGrp="1"/>
          </p:cNvSpPr>
          <p:nvPr>
            <p:ph type="dt" sz="half" idx="10"/>
          </p:nvPr>
        </p:nvSpPr>
        <p:spPr/>
        <p:txBody>
          <a:bodyPr/>
          <a:lstStyle/>
          <a:p>
            <a:fld id="{73C86C94-014F-4236-85C4-79A4E103B071}" type="datetimeFigureOut">
              <a:rPr lang="en-SG" smtClean="0"/>
              <a:t>26/1/2020</a:t>
            </a:fld>
            <a:endParaRPr lang="en-SG"/>
          </a:p>
        </p:txBody>
      </p:sp>
      <p:sp>
        <p:nvSpPr>
          <p:cNvPr id="6" name="Footer Placeholder 5">
            <a:extLst>
              <a:ext uri="{FF2B5EF4-FFF2-40B4-BE49-F238E27FC236}">
                <a16:creationId xmlns:a16="http://schemas.microsoft.com/office/drawing/2014/main" id="{2032F67D-D2E5-4192-8F92-56DC4875CC8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AB0E9DF5-DD1C-410C-92A1-75F1F0D4D196}"/>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383465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0B5F-8C55-47B2-B02E-517AC328790E}"/>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E8FECFC1-FCE1-4942-A6EE-998898A96C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454E68-163E-4BC2-A4FD-47098351C6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0B20ECD9-7FE5-4D7F-8BB8-AFD50A0DFB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F71B97-EBC3-4CA2-85EB-C59FFB2A4C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FCC23BF8-4512-4285-B190-02E67E8F5C79}"/>
              </a:ext>
            </a:extLst>
          </p:cNvPr>
          <p:cNvSpPr>
            <a:spLocks noGrp="1"/>
          </p:cNvSpPr>
          <p:nvPr>
            <p:ph type="dt" sz="half" idx="10"/>
          </p:nvPr>
        </p:nvSpPr>
        <p:spPr/>
        <p:txBody>
          <a:bodyPr/>
          <a:lstStyle/>
          <a:p>
            <a:fld id="{73C86C94-014F-4236-85C4-79A4E103B071}" type="datetimeFigureOut">
              <a:rPr lang="en-SG" smtClean="0"/>
              <a:t>26/1/2020</a:t>
            </a:fld>
            <a:endParaRPr lang="en-SG"/>
          </a:p>
        </p:txBody>
      </p:sp>
      <p:sp>
        <p:nvSpPr>
          <p:cNvPr id="8" name="Footer Placeholder 7">
            <a:extLst>
              <a:ext uri="{FF2B5EF4-FFF2-40B4-BE49-F238E27FC236}">
                <a16:creationId xmlns:a16="http://schemas.microsoft.com/office/drawing/2014/main" id="{6ACA0FF5-5593-4560-8F7E-A3D001F21F89}"/>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05D03CA2-F776-458B-B70C-5D8450D7C7E2}"/>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252532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5D74-A044-46F0-A871-3CA3A330A77C}"/>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7806E4CA-156B-4AB1-A60E-945CD29F6800}"/>
              </a:ext>
            </a:extLst>
          </p:cNvPr>
          <p:cNvSpPr>
            <a:spLocks noGrp="1"/>
          </p:cNvSpPr>
          <p:nvPr>
            <p:ph type="dt" sz="half" idx="10"/>
          </p:nvPr>
        </p:nvSpPr>
        <p:spPr/>
        <p:txBody>
          <a:bodyPr/>
          <a:lstStyle/>
          <a:p>
            <a:fld id="{73C86C94-014F-4236-85C4-79A4E103B071}" type="datetimeFigureOut">
              <a:rPr lang="en-SG" smtClean="0"/>
              <a:t>26/1/2020</a:t>
            </a:fld>
            <a:endParaRPr lang="en-SG"/>
          </a:p>
        </p:txBody>
      </p:sp>
      <p:sp>
        <p:nvSpPr>
          <p:cNvPr id="4" name="Footer Placeholder 3">
            <a:extLst>
              <a:ext uri="{FF2B5EF4-FFF2-40B4-BE49-F238E27FC236}">
                <a16:creationId xmlns:a16="http://schemas.microsoft.com/office/drawing/2014/main" id="{B944B455-73B9-4F0C-911E-505F19CAA441}"/>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299CB0AD-899E-4F94-B3E7-435A6F0F4268}"/>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3913675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CFA604-8431-43B7-ADD8-DC5EF0D0171D}"/>
              </a:ext>
            </a:extLst>
          </p:cNvPr>
          <p:cNvSpPr>
            <a:spLocks noGrp="1"/>
          </p:cNvSpPr>
          <p:nvPr>
            <p:ph type="dt" sz="half" idx="10"/>
          </p:nvPr>
        </p:nvSpPr>
        <p:spPr/>
        <p:txBody>
          <a:bodyPr/>
          <a:lstStyle/>
          <a:p>
            <a:fld id="{73C86C94-014F-4236-85C4-79A4E103B071}" type="datetimeFigureOut">
              <a:rPr lang="en-SG" smtClean="0"/>
              <a:t>26/1/2020</a:t>
            </a:fld>
            <a:endParaRPr lang="en-SG"/>
          </a:p>
        </p:txBody>
      </p:sp>
      <p:sp>
        <p:nvSpPr>
          <p:cNvPr id="3" name="Footer Placeholder 2">
            <a:extLst>
              <a:ext uri="{FF2B5EF4-FFF2-40B4-BE49-F238E27FC236}">
                <a16:creationId xmlns:a16="http://schemas.microsoft.com/office/drawing/2014/main" id="{E0C4C0DB-CC27-4552-ADB6-6D5977E9C929}"/>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56FF8E4B-18CC-4DF6-9EE0-98CF6D1DEB32}"/>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149460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FED7F-0C61-4B36-8BA6-CBE637062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0193CF20-6B59-4E33-9881-8345974000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62CD705-467A-4A59-847C-90BB291AD9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9657AF-766A-4287-B2D0-245B1040DE86}"/>
              </a:ext>
            </a:extLst>
          </p:cNvPr>
          <p:cNvSpPr>
            <a:spLocks noGrp="1"/>
          </p:cNvSpPr>
          <p:nvPr>
            <p:ph type="dt" sz="half" idx="10"/>
          </p:nvPr>
        </p:nvSpPr>
        <p:spPr/>
        <p:txBody>
          <a:bodyPr/>
          <a:lstStyle/>
          <a:p>
            <a:fld id="{73C86C94-014F-4236-85C4-79A4E103B071}" type="datetimeFigureOut">
              <a:rPr lang="en-SG" smtClean="0"/>
              <a:t>26/1/2020</a:t>
            </a:fld>
            <a:endParaRPr lang="en-SG"/>
          </a:p>
        </p:txBody>
      </p:sp>
      <p:sp>
        <p:nvSpPr>
          <p:cNvPr id="6" name="Footer Placeholder 5">
            <a:extLst>
              <a:ext uri="{FF2B5EF4-FFF2-40B4-BE49-F238E27FC236}">
                <a16:creationId xmlns:a16="http://schemas.microsoft.com/office/drawing/2014/main" id="{D91D19E9-B586-4C5D-899D-F95DFB82FE5D}"/>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0C2707E6-98AF-41FA-A9DB-1987C7ECE2E2}"/>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247462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D477-A83D-467A-9FFE-2678564ACE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BC4E1181-D74D-4CD6-91AF-84D0AC8C2B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1FC846E6-7BF8-4784-BF00-BAB3BEBA7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3F47B9-93D3-4A1D-BF83-38CC475B6787}"/>
              </a:ext>
            </a:extLst>
          </p:cNvPr>
          <p:cNvSpPr>
            <a:spLocks noGrp="1"/>
          </p:cNvSpPr>
          <p:nvPr>
            <p:ph type="dt" sz="half" idx="10"/>
          </p:nvPr>
        </p:nvSpPr>
        <p:spPr/>
        <p:txBody>
          <a:bodyPr/>
          <a:lstStyle/>
          <a:p>
            <a:fld id="{73C86C94-014F-4236-85C4-79A4E103B071}" type="datetimeFigureOut">
              <a:rPr lang="en-SG" smtClean="0"/>
              <a:t>26/1/2020</a:t>
            </a:fld>
            <a:endParaRPr lang="en-SG"/>
          </a:p>
        </p:txBody>
      </p:sp>
      <p:sp>
        <p:nvSpPr>
          <p:cNvPr id="6" name="Footer Placeholder 5">
            <a:extLst>
              <a:ext uri="{FF2B5EF4-FFF2-40B4-BE49-F238E27FC236}">
                <a16:creationId xmlns:a16="http://schemas.microsoft.com/office/drawing/2014/main" id="{3AD1B73F-3CF2-4044-A842-D485EA64C965}"/>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A4EFAA09-41D2-469D-BD90-7A4C467797A6}"/>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217488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75EC03-8BBA-42DD-99E2-854A261E5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609B098-449A-4A41-8396-9015AC73E0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E247962-2A36-4417-A82E-907A0C8CD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86C94-014F-4236-85C4-79A4E103B071}" type="datetimeFigureOut">
              <a:rPr lang="en-SG" smtClean="0"/>
              <a:t>26/1/2020</a:t>
            </a:fld>
            <a:endParaRPr lang="en-SG"/>
          </a:p>
        </p:txBody>
      </p:sp>
      <p:sp>
        <p:nvSpPr>
          <p:cNvPr id="5" name="Footer Placeholder 4">
            <a:extLst>
              <a:ext uri="{FF2B5EF4-FFF2-40B4-BE49-F238E27FC236}">
                <a16:creationId xmlns:a16="http://schemas.microsoft.com/office/drawing/2014/main" id="{9E64CE00-6311-46FC-B39D-FBB83ABC7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6175AA45-6E6D-4FE8-BEE7-F65AFF2E03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E8FBC-D83E-4B15-8879-84E1AC883B19}" type="slidenum">
              <a:rPr lang="en-SG" smtClean="0"/>
              <a:t>‹#›</a:t>
            </a:fld>
            <a:endParaRPr lang="en-SG"/>
          </a:p>
        </p:txBody>
      </p:sp>
    </p:spTree>
    <p:extLst>
      <p:ext uri="{BB962C8B-B14F-4D97-AF65-F5344CB8AC3E}">
        <p14:creationId xmlns:p14="http://schemas.microsoft.com/office/powerpoint/2010/main" val="120742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4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宋体" pitchFamily="2" charset="-122"/>
                <a:cs typeface="Arial" charset="0"/>
              </a:defRPr>
            </a:lvl1pPr>
          </a:lstStyle>
          <a:p>
            <a:pPr fontAlgn="base">
              <a:spcBef>
                <a:spcPct val="0"/>
              </a:spcBef>
              <a:spcAft>
                <a:spcPct val="0"/>
              </a:spcAft>
              <a:defRPr/>
            </a:pPr>
            <a:endParaRPr lang="en-US" altLang="zh-CN">
              <a:solidFill>
                <a:srgbClr val="000000"/>
              </a:solidFill>
            </a:endParaRPr>
          </a:p>
        </p:txBody>
      </p:sp>
      <p:sp>
        <p:nvSpPr>
          <p:cNvPr id="1024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宋体" pitchFamily="2" charset="-122"/>
                <a:cs typeface="Arial" charset="0"/>
              </a:defRPr>
            </a:lvl1pPr>
          </a:lstStyle>
          <a:p>
            <a:pPr fontAlgn="base">
              <a:spcBef>
                <a:spcPct val="0"/>
              </a:spcBef>
              <a:spcAft>
                <a:spcPct val="0"/>
              </a:spcAft>
              <a:defRPr/>
            </a:pPr>
            <a:endParaRPr lang="en-US" altLang="zh-CN">
              <a:solidFill>
                <a:srgbClr val="000000"/>
              </a:solidFill>
            </a:endParaRPr>
          </a:p>
        </p:txBody>
      </p:sp>
      <p:sp>
        <p:nvSpPr>
          <p:cNvPr id="1024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1EC14591-9E9C-4DD3-9203-19992DA22CD9}" type="slidenum">
              <a:rPr lang="zh-CN" altLang="en-US" smtClean="0">
                <a:solidFill>
                  <a:srgbClr val="000000"/>
                </a:solidFill>
                <a:latin typeface="Arial" charset="0"/>
                <a:ea typeface="宋体" pitchFamily="2" charset="-122"/>
              </a:rPr>
              <a:pPr fontAlgn="base">
                <a:spcBef>
                  <a:spcPct val="0"/>
                </a:spcBef>
                <a:spcAft>
                  <a:spcPct val="0"/>
                </a:spcAft>
              </a:pPr>
              <a:t>‹#›</a:t>
            </a:fld>
            <a:endParaRPr lang="en-US" altLang="zh-CN">
              <a:solidFill>
                <a:srgbClr val="000000"/>
              </a:solidFill>
              <a:latin typeface="Arial" charset="0"/>
              <a:ea typeface="宋体" pitchFamily="2" charset="-122"/>
            </a:endParaRPr>
          </a:p>
        </p:txBody>
      </p:sp>
    </p:spTree>
    <p:extLst>
      <p:ext uri="{BB962C8B-B14F-4D97-AF65-F5344CB8AC3E}">
        <p14:creationId xmlns:p14="http://schemas.microsoft.com/office/powerpoint/2010/main" val="2749591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cs typeface="Arial" charset="0"/>
        </a:defRPr>
      </a:lvl2pPr>
      <a:lvl3pPr algn="ctr" rtl="0" eaLnBrk="0" fontAlgn="base" hangingPunct="0">
        <a:spcBef>
          <a:spcPct val="0"/>
        </a:spcBef>
        <a:spcAft>
          <a:spcPct val="0"/>
        </a:spcAft>
        <a:defRPr sz="4400">
          <a:solidFill>
            <a:schemeClr val="tx2"/>
          </a:solidFill>
          <a:latin typeface="Verdana" pitchFamily="34" charset="0"/>
          <a:cs typeface="Arial" charset="0"/>
        </a:defRPr>
      </a:lvl3pPr>
      <a:lvl4pPr algn="ctr" rtl="0" eaLnBrk="0" fontAlgn="base" hangingPunct="0">
        <a:spcBef>
          <a:spcPct val="0"/>
        </a:spcBef>
        <a:spcAft>
          <a:spcPct val="0"/>
        </a:spcAft>
        <a:defRPr sz="4400">
          <a:solidFill>
            <a:schemeClr val="tx2"/>
          </a:solidFill>
          <a:latin typeface="Verdana" pitchFamily="34" charset="0"/>
          <a:cs typeface="Arial" charset="0"/>
        </a:defRPr>
      </a:lvl4pPr>
      <a:lvl5pPr algn="ctr" rtl="0" eaLnBrk="0" fontAlgn="base" hangingPunct="0">
        <a:spcBef>
          <a:spcPct val="0"/>
        </a:spcBef>
        <a:spcAft>
          <a:spcPct val="0"/>
        </a:spcAft>
        <a:defRPr sz="44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7BDBFF-308B-4ED3-8605-F6491693EC29}"/>
              </a:ext>
            </a:extLst>
          </p:cNvPr>
          <p:cNvPicPr>
            <a:picLocks noChangeAspect="1"/>
          </p:cNvPicPr>
          <p:nvPr/>
        </p:nvPicPr>
        <p:blipFill>
          <a:blip r:embed="rId2"/>
          <a:stretch>
            <a:fillRect/>
          </a:stretch>
        </p:blipFill>
        <p:spPr>
          <a:xfrm>
            <a:off x="42000" y="0"/>
            <a:ext cx="12108000" cy="6858000"/>
          </a:xfrm>
          <a:prstGeom prst="rect">
            <a:avLst/>
          </a:prstGeom>
        </p:spPr>
      </p:pic>
      <p:pic>
        <p:nvPicPr>
          <p:cNvPr id="5" name="Picture 4">
            <a:extLst>
              <a:ext uri="{FF2B5EF4-FFF2-40B4-BE49-F238E27FC236}">
                <a16:creationId xmlns:a16="http://schemas.microsoft.com/office/drawing/2014/main" id="{EA28DFB3-F9F4-4A5D-A599-FA71E53EFC92}"/>
              </a:ext>
            </a:extLst>
          </p:cNvPr>
          <p:cNvPicPr>
            <a:picLocks noChangeAspect="1"/>
          </p:cNvPicPr>
          <p:nvPr/>
        </p:nvPicPr>
        <p:blipFill>
          <a:blip r:embed="rId3"/>
          <a:stretch>
            <a:fillRect/>
          </a:stretch>
        </p:blipFill>
        <p:spPr>
          <a:xfrm>
            <a:off x="1395184" y="0"/>
            <a:ext cx="9401632" cy="6858000"/>
          </a:xfrm>
          <a:prstGeom prst="rect">
            <a:avLst/>
          </a:prstGeom>
        </p:spPr>
      </p:pic>
      <p:sp>
        <p:nvSpPr>
          <p:cNvPr id="2" name="Title 1">
            <a:extLst>
              <a:ext uri="{FF2B5EF4-FFF2-40B4-BE49-F238E27FC236}">
                <a16:creationId xmlns:a16="http://schemas.microsoft.com/office/drawing/2014/main" id="{4A65769B-053D-493D-BC3E-A2F3AA45823D}"/>
              </a:ext>
            </a:extLst>
          </p:cNvPr>
          <p:cNvSpPr>
            <a:spLocks noGrp="1"/>
          </p:cNvSpPr>
          <p:nvPr>
            <p:ph type="ctrTitle"/>
          </p:nvPr>
        </p:nvSpPr>
        <p:spPr>
          <a:xfrm>
            <a:off x="1652816" y="2462825"/>
            <a:ext cx="9144000" cy="2387600"/>
          </a:xfrm>
        </p:spPr>
        <p:txBody>
          <a:bodyPr>
            <a:normAutofit/>
          </a:bodyPr>
          <a:lstStyle/>
          <a:p>
            <a:pPr lvl="0" fontAlgn="base">
              <a:lnSpc>
                <a:spcPct val="100000"/>
              </a:lnSpc>
              <a:spcAft>
                <a:spcPct val="0"/>
              </a:spcAft>
              <a:defRPr/>
            </a:pPr>
            <a:r>
              <a:rPr lang="zh-CN" altLang="en-US" sz="9600" dirty="0">
                <a:solidFill>
                  <a:srgbClr val="FF0000"/>
                </a:solidFill>
                <a:latin typeface="+mn-ea"/>
                <a:ea typeface="汉真广标"/>
              </a:rPr>
              <a:t>生命在主</a:t>
            </a:r>
            <a:endParaRPr lang="en-SG" sz="9600" dirty="0">
              <a:solidFill>
                <a:srgbClr val="FF0000"/>
              </a:solidFill>
              <a:latin typeface="+mn-ea"/>
              <a:ea typeface="汉真广标"/>
            </a:endParaRPr>
          </a:p>
        </p:txBody>
      </p:sp>
    </p:spTree>
    <p:extLst>
      <p:ext uri="{BB962C8B-B14F-4D97-AF65-F5344CB8AC3E}">
        <p14:creationId xmlns:p14="http://schemas.microsoft.com/office/powerpoint/2010/main" val="625364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F906-CD76-4553-BFFF-FEC14084A16B}"/>
              </a:ext>
            </a:extLst>
          </p:cNvPr>
          <p:cNvSpPr>
            <a:spLocks noGrp="1"/>
          </p:cNvSpPr>
          <p:nvPr>
            <p:ph type="title"/>
          </p:nvPr>
        </p:nvSpPr>
        <p:spPr>
          <a:xfrm>
            <a:off x="838200" y="125110"/>
            <a:ext cx="10515600" cy="1325563"/>
          </a:xfrm>
        </p:spPr>
        <p:txBody>
          <a:bodyPr/>
          <a:lstStyle/>
          <a:p>
            <a:r>
              <a:rPr lang="zh-CN" altLang="en-US" dirty="0"/>
              <a:t>伊亚姆村的故事</a:t>
            </a:r>
            <a:endParaRPr lang="en-SG" dirty="0"/>
          </a:p>
        </p:txBody>
      </p:sp>
      <p:pic>
        <p:nvPicPr>
          <p:cNvPr id="4" name="Content Placeholder 3">
            <a:extLst>
              <a:ext uri="{FF2B5EF4-FFF2-40B4-BE49-F238E27FC236}">
                <a16:creationId xmlns:a16="http://schemas.microsoft.com/office/drawing/2014/main" id="{6C1C757B-56C5-4BD0-A65A-3B4F19807B28}"/>
              </a:ext>
            </a:extLst>
          </p:cNvPr>
          <p:cNvPicPr>
            <a:picLocks noGrp="1" noChangeAspect="1"/>
          </p:cNvPicPr>
          <p:nvPr>
            <p:ph idx="1"/>
          </p:nvPr>
        </p:nvPicPr>
        <p:blipFill>
          <a:blip r:embed="rId2"/>
          <a:stretch>
            <a:fillRect/>
          </a:stretch>
        </p:blipFill>
        <p:spPr>
          <a:xfrm>
            <a:off x="6781404" y="1860580"/>
            <a:ext cx="4724796" cy="3546747"/>
          </a:xfrm>
          <a:prstGeom prst="rect">
            <a:avLst/>
          </a:prstGeom>
        </p:spPr>
      </p:pic>
      <p:sp>
        <p:nvSpPr>
          <p:cNvPr id="6" name="TextBox 5">
            <a:extLst>
              <a:ext uri="{FF2B5EF4-FFF2-40B4-BE49-F238E27FC236}">
                <a16:creationId xmlns:a16="http://schemas.microsoft.com/office/drawing/2014/main" id="{8D2EA47A-94C4-4FAA-AC85-72DE9CD87DAB}"/>
              </a:ext>
            </a:extLst>
          </p:cNvPr>
          <p:cNvSpPr txBox="1"/>
          <p:nvPr/>
        </p:nvSpPr>
        <p:spPr>
          <a:xfrm>
            <a:off x="348342" y="1396773"/>
            <a:ext cx="6052457" cy="4832092"/>
          </a:xfrm>
          <a:prstGeom prst="rect">
            <a:avLst/>
          </a:prstGeom>
          <a:noFill/>
        </p:spPr>
        <p:txBody>
          <a:bodyPr wrap="square" rtlCol="0">
            <a:spAutoFit/>
          </a:bodyPr>
          <a:lstStyle/>
          <a:p>
            <a:pPr marL="285750" indent="-285750">
              <a:buFont typeface="Arial" panose="020B0604020202020204" pitchFamily="34" charset="0"/>
              <a:buChar char="•"/>
            </a:pPr>
            <a:r>
              <a:rPr lang="en-US" altLang="zh-CN" sz="2800" dirty="0"/>
              <a:t>1666</a:t>
            </a:r>
            <a:r>
              <a:rPr lang="zh-CN" altLang="en-US" sz="2800" dirty="0"/>
              <a:t>年这场瘟疫在伊亚姆村持续了</a:t>
            </a:r>
            <a:r>
              <a:rPr lang="en-US" altLang="zh-CN" sz="2800" dirty="0"/>
              <a:t>14</a:t>
            </a:r>
            <a:r>
              <a:rPr lang="zh-CN" altLang="en-US" sz="2800" dirty="0"/>
              <a:t>个月，杀死了至少三分之一的村民</a:t>
            </a:r>
            <a:endParaRPr lang="en-SG" altLang="zh-CN" sz="2800" dirty="0"/>
          </a:p>
          <a:p>
            <a:pPr marL="285750" indent="-285750">
              <a:buFont typeface="Arial" panose="020B0604020202020204" pitchFamily="34" charset="0"/>
              <a:buChar char="•"/>
            </a:pPr>
            <a:r>
              <a:rPr lang="zh-CN" altLang="en-US" sz="2800" dirty="0"/>
              <a:t>村里的基督徒牧师蒙佩森（</a:t>
            </a:r>
            <a:r>
              <a:rPr lang="en-SG" altLang="zh-CN" sz="2800" dirty="0"/>
              <a:t>William </a:t>
            </a:r>
            <a:r>
              <a:rPr lang="en-SG" altLang="zh-CN" sz="2800" dirty="0" err="1"/>
              <a:t>Mompesson</a:t>
            </a:r>
            <a:r>
              <a:rPr lang="zh-CN" altLang="en-SG" sz="2800" dirty="0"/>
              <a:t>）</a:t>
            </a:r>
            <a:r>
              <a:rPr lang="zh-CN" altLang="en-US" sz="2800" dirty="0"/>
              <a:t>与他的前任牧师托马斯</a:t>
            </a:r>
            <a:r>
              <a:rPr lang="en-US" altLang="zh-CN" sz="2800" dirty="0"/>
              <a:t>·</a:t>
            </a:r>
            <a:r>
              <a:rPr lang="zh-CN" altLang="en-US" sz="2800" dirty="0"/>
              <a:t>斯坦利（</a:t>
            </a:r>
            <a:r>
              <a:rPr lang="en-SG" altLang="zh-CN" sz="2800" dirty="0"/>
              <a:t>Thomas Stanley</a:t>
            </a:r>
            <a:r>
              <a:rPr lang="zh-CN" altLang="en-SG" sz="2800" dirty="0"/>
              <a:t>）</a:t>
            </a:r>
            <a:r>
              <a:rPr lang="zh-CN" altLang="en-US" sz="2800" dirty="0"/>
              <a:t>一起，说服村民封锁村庄，禁止任何人出入</a:t>
            </a:r>
            <a:endParaRPr lang="en-SG" altLang="zh-CN" sz="2800" dirty="0"/>
          </a:p>
          <a:p>
            <a:pPr marL="285750" indent="-285750">
              <a:buFont typeface="Arial" panose="020B0604020202020204" pitchFamily="34" charset="0"/>
              <a:buChar char="•"/>
            </a:pPr>
            <a:r>
              <a:rPr lang="zh-CN" altLang="en-US" sz="2800" dirty="0"/>
              <a:t>在</a:t>
            </a:r>
            <a:r>
              <a:rPr lang="en-US" altLang="zh-CN" sz="2800" dirty="0"/>
              <a:t>8</a:t>
            </a:r>
            <a:r>
              <a:rPr lang="zh-CN" altLang="en-US" sz="2800" dirty="0"/>
              <a:t>月最炎热的时候，遇难人数最多，每天有五六个人死亡。尽管如此，没有人越过村周围的警戒线</a:t>
            </a:r>
            <a:endParaRPr lang="en-SG" sz="2800" dirty="0"/>
          </a:p>
        </p:txBody>
      </p:sp>
    </p:spTree>
    <p:extLst>
      <p:ext uri="{BB962C8B-B14F-4D97-AF65-F5344CB8AC3E}">
        <p14:creationId xmlns:p14="http://schemas.microsoft.com/office/powerpoint/2010/main" val="392226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2B579-DF28-4CBE-AD3F-6BF47751CE5D}"/>
              </a:ext>
            </a:extLst>
          </p:cNvPr>
          <p:cNvSpPr>
            <a:spLocks noGrp="1"/>
          </p:cNvSpPr>
          <p:nvPr>
            <p:ph type="title"/>
          </p:nvPr>
        </p:nvSpPr>
        <p:spPr/>
        <p:txBody>
          <a:bodyPr/>
          <a:lstStyle/>
          <a:p>
            <a:r>
              <a:rPr lang="zh-CN" altLang="en-US" dirty="0"/>
              <a:t>武汉肺炎疫情</a:t>
            </a:r>
            <a:endParaRPr lang="en-SG" dirty="0"/>
          </a:p>
        </p:txBody>
      </p:sp>
      <p:sp>
        <p:nvSpPr>
          <p:cNvPr id="3" name="Content Placeholder 2">
            <a:extLst>
              <a:ext uri="{FF2B5EF4-FFF2-40B4-BE49-F238E27FC236}">
                <a16:creationId xmlns:a16="http://schemas.microsoft.com/office/drawing/2014/main" id="{4F2D4EEF-6FCF-42EA-87AF-DFD22243775C}"/>
              </a:ext>
            </a:extLst>
          </p:cNvPr>
          <p:cNvSpPr>
            <a:spLocks noGrp="1"/>
          </p:cNvSpPr>
          <p:nvPr>
            <p:ph idx="1"/>
          </p:nvPr>
        </p:nvSpPr>
        <p:spPr>
          <a:xfrm>
            <a:off x="6209016" y="503435"/>
            <a:ext cx="5877674" cy="5989440"/>
          </a:xfrm>
        </p:spPr>
        <p:txBody>
          <a:bodyPr>
            <a:normAutofit/>
          </a:bodyPr>
          <a:lstStyle/>
          <a:p>
            <a:r>
              <a:rPr lang="zh-CN" altLang="en-US" dirty="0"/>
              <a:t>最早的病例出现于</a:t>
            </a:r>
            <a:r>
              <a:rPr lang="en-US" altLang="zh-TW" dirty="0"/>
              <a:t>2019</a:t>
            </a:r>
            <a:r>
              <a:rPr lang="zh-TW" altLang="en-US" dirty="0"/>
              <a:t>年</a:t>
            </a:r>
            <a:r>
              <a:rPr lang="en-US" altLang="zh-TW" dirty="0"/>
              <a:t>12</a:t>
            </a:r>
            <a:r>
              <a:rPr lang="zh-TW" altLang="en-US" dirty="0"/>
              <a:t>月</a:t>
            </a:r>
            <a:endParaRPr lang="en-SG" altLang="zh-CN" dirty="0"/>
          </a:p>
          <a:p>
            <a:r>
              <a:rPr lang="zh-CN" altLang="en-US" dirty="0"/>
              <a:t>截至</a:t>
            </a:r>
            <a:r>
              <a:rPr lang="en-US" altLang="zh-CN" dirty="0"/>
              <a:t>2020</a:t>
            </a:r>
            <a:r>
              <a:rPr lang="zh-CN" altLang="en-US" dirty="0"/>
              <a:t>年</a:t>
            </a:r>
            <a:r>
              <a:rPr lang="en-US" altLang="zh-CN" dirty="0"/>
              <a:t>1</a:t>
            </a:r>
            <a:r>
              <a:rPr lang="zh-CN" altLang="en-US" dirty="0"/>
              <a:t>月</a:t>
            </a:r>
            <a:r>
              <a:rPr lang="en-US" altLang="zh-CN" dirty="0"/>
              <a:t>26</a:t>
            </a:r>
            <a:r>
              <a:rPr lang="zh-CN" altLang="en-US" dirty="0"/>
              <a:t>日，确诊病例</a:t>
            </a:r>
            <a:r>
              <a:rPr lang="en-US" altLang="zh-CN" dirty="0"/>
              <a:t>1975</a:t>
            </a:r>
            <a:r>
              <a:rPr lang="zh-CN" altLang="en-US" dirty="0"/>
              <a:t>例，其中重症</a:t>
            </a:r>
            <a:r>
              <a:rPr lang="en-US" altLang="zh-CN" dirty="0"/>
              <a:t>324</a:t>
            </a:r>
            <a:r>
              <a:rPr lang="zh-CN" altLang="en-US" dirty="0"/>
              <a:t>例，累计死亡病例</a:t>
            </a:r>
            <a:r>
              <a:rPr lang="en-US" altLang="zh-CN" dirty="0"/>
              <a:t>56</a:t>
            </a:r>
            <a:r>
              <a:rPr lang="zh-CN" altLang="en-US" dirty="0"/>
              <a:t>例，累计治愈出院病例</a:t>
            </a:r>
            <a:r>
              <a:rPr lang="en-US" altLang="zh-CN" dirty="0"/>
              <a:t>49</a:t>
            </a:r>
            <a:r>
              <a:rPr lang="zh-CN" altLang="en-US" dirty="0"/>
              <a:t>例。现在疑似病例</a:t>
            </a:r>
            <a:r>
              <a:rPr lang="en-US" altLang="zh-CN" dirty="0"/>
              <a:t>2684</a:t>
            </a:r>
            <a:r>
              <a:rPr lang="zh-CN" altLang="en-US" dirty="0"/>
              <a:t>例。</a:t>
            </a:r>
            <a:endParaRPr lang="en-SG" altLang="zh-CN" dirty="0"/>
          </a:p>
          <a:p>
            <a:r>
              <a:rPr lang="zh-CN" altLang="en-US" dirty="0"/>
              <a:t>中国国家卫生健康委员会</a:t>
            </a:r>
            <a:r>
              <a:rPr lang="en-US" altLang="zh-CN" dirty="0"/>
              <a:t>2020</a:t>
            </a:r>
            <a:r>
              <a:rPr lang="zh-CN" altLang="en-US" dirty="0"/>
              <a:t>年</a:t>
            </a:r>
            <a:r>
              <a:rPr lang="en-US" altLang="zh-CN" dirty="0"/>
              <a:t>1</a:t>
            </a:r>
            <a:r>
              <a:rPr lang="zh-CN" altLang="en-US" dirty="0"/>
              <a:t>月</a:t>
            </a:r>
            <a:r>
              <a:rPr lang="en-US" altLang="zh-CN" dirty="0"/>
              <a:t>20</a:t>
            </a:r>
            <a:r>
              <a:rPr lang="zh-CN" altLang="en-US" dirty="0"/>
              <a:t>日发布公告，新型冠狀病毒感染的肺炎纳入入法定乙类传染病，按甲类管理。</a:t>
            </a:r>
            <a:r>
              <a:rPr lang="en-US" altLang="zh-CN" dirty="0"/>
              <a:t>1</a:t>
            </a:r>
            <a:r>
              <a:rPr lang="zh-CN" altLang="en-US" dirty="0"/>
              <a:t>月</a:t>
            </a:r>
            <a:r>
              <a:rPr lang="en-US" altLang="zh-CN" dirty="0"/>
              <a:t>23</a:t>
            </a:r>
            <a:r>
              <a:rPr lang="zh-CN" altLang="en-US" dirty="0"/>
              <a:t>日，武汉市开始实施</a:t>
            </a:r>
            <a:r>
              <a:rPr lang="en-US" altLang="zh-CN" dirty="0"/>
              <a:t>《</a:t>
            </a:r>
            <a:r>
              <a:rPr lang="zh-CN" altLang="en-US" dirty="0"/>
              <a:t>传染病防治法</a:t>
            </a:r>
            <a:r>
              <a:rPr lang="en-US" altLang="zh-CN" dirty="0"/>
              <a:t>》</a:t>
            </a:r>
            <a:r>
              <a:rPr lang="zh-CN" altLang="en-US" dirty="0"/>
              <a:t>第四十二条规定的“甲类传染病封锁疫区”措施。</a:t>
            </a:r>
            <a:endParaRPr lang="en-US" altLang="zh-CN" dirty="0"/>
          </a:p>
          <a:p>
            <a:r>
              <a:rPr lang="zh-CN" altLang="en-US" dirty="0"/>
              <a:t>新加坡截至</a:t>
            </a:r>
            <a:r>
              <a:rPr lang="en-US" altLang="zh-CN" dirty="0"/>
              <a:t>2020</a:t>
            </a:r>
            <a:r>
              <a:rPr lang="zh-CN" altLang="en-US" dirty="0"/>
              <a:t>年</a:t>
            </a:r>
            <a:r>
              <a:rPr lang="en-US" altLang="zh-CN" dirty="0"/>
              <a:t>1</a:t>
            </a:r>
            <a:r>
              <a:rPr lang="zh-CN" altLang="en-US" dirty="0"/>
              <a:t>月</a:t>
            </a:r>
            <a:r>
              <a:rPr lang="en-US" altLang="zh-CN" dirty="0"/>
              <a:t>26</a:t>
            </a:r>
            <a:r>
              <a:rPr lang="zh-CN" altLang="en-US" dirty="0"/>
              <a:t>日，有四例确诊病例</a:t>
            </a:r>
            <a:endParaRPr lang="en-US" altLang="zh-CN" dirty="0"/>
          </a:p>
          <a:p>
            <a:endParaRPr lang="en-SG" altLang="zh-CN" dirty="0"/>
          </a:p>
          <a:p>
            <a:endParaRPr lang="en-SG" dirty="0"/>
          </a:p>
        </p:txBody>
      </p:sp>
      <p:pic>
        <p:nvPicPr>
          <p:cNvPr id="4" name="Picture 3">
            <a:extLst>
              <a:ext uri="{FF2B5EF4-FFF2-40B4-BE49-F238E27FC236}">
                <a16:creationId xmlns:a16="http://schemas.microsoft.com/office/drawing/2014/main" id="{8F7FB27F-641B-4D76-9A0E-035453BA0040}"/>
              </a:ext>
            </a:extLst>
          </p:cNvPr>
          <p:cNvPicPr>
            <a:picLocks noChangeAspect="1"/>
          </p:cNvPicPr>
          <p:nvPr/>
        </p:nvPicPr>
        <p:blipFill>
          <a:blip r:embed="rId3"/>
          <a:stretch>
            <a:fillRect/>
          </a:stretch>
        </p:blipFill>
        <p:spPr>
          <a:xfrm>
            <a:off x="218326" y="2047767"/>
            <a:ext cx="5674760" cy="3192053"/>
          </a:xfrm>
          <a:prstGeom prst="rect">
            <a:avLst/>
          </a:prstGeom>
        </p:spPr>
      </p:pic>
    </p:spTree>
    <p:extLst>
      <p:ext uri="{BB962C8B-B14F-4D97-AF65-F5344CB8AC3E}">
        <p14:creationId xmlns:p14="http://schemas.microsoft.com/office/powerpoint/2010/main" val="1663443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7A79F9B-8F06-4070-B8DA-E91A2FDD796C}"/>
              </a:ext>
            </a:extLst>
          </p:cNvPr>
          <p:cNvSpPr txBox="1">
            <a:spLocks noChangeArrowheads="1"/>
          </p:cNvSpPr>
          <p:nvPr/>
        </p:nvSpPr>
        <p:spPr bwMode="auto">
          <a:xfrm>
            <a:off x="2009414" y="0"/>
            <a:ext cx="7632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cs typeface="Arial" charset="0"/>
              </a:defRPr>
            </a:lvl2pPr>
            <a:lvl3pPr algn="ctr" rtl="0" eaLnBrk="0" fontAlgn="base" hangingPunct="0">
              <a:spcBef>
                <a:spcPct val="0"/>
              </a:spcBef>
              <a:spcAft>
                <a:spcPct val="0"/>
              </a:spcAft>
              <a:defRPr sz="4400">
                <a:solidFill>
                  <a:schemeClr val="tx2"/>
                </a:solidFill>
                <a:latin typeface="Verdana" pitchFamily="34" charset="0"/>
                <a:cs typeface="Arial" charset="0"/>
              </a:defRPr>
            </a:lvl3pPr>
            <a:lvl4pPr algn="ctr" rtl="0" eaLnBrk="0" fontAlgn="base" hangingPunct="0">
              <a:spcBef>
                <a:spcPct val="0"/>
              </a:spcBef>
              <a:spcAft>
                <a:spcPct val="0"/>
              </a:spcAft>
              <a:defRPr sz="4400">
                <a:solidFill>
                  <a:schemeClr val="tx2"/>
                </a:solidFill>
                <a:latin typeface="Verdana" pitchFamily="34" charset="0"/>
                <a:cs typeface="Arial" charset="0"/>
              </a:defRPr>
            </a:lvl4pPr>
            <a:lvl5pPr algn="ctr" rtl="0" eaLnBrk="0" fontAlgn="base" hangingPunct="0">
              <a:spcBef>
                <a:spcPct val="0"/>
              </a:spcBef>
              <a:spcAft>
                <a:spcPct val="0"/>
              </a:spcAft>
              <a:defRPr sz="44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endParaRPr lang="zh-CN" altLang="en-US" sz="7200" b="1" kern="0" dirty="0">
              <a:solidFill>
                <a:srgbClr val="FF0000"/>
              </a:solidFill>
              <a:effectLst>
                <a:outerShdw blurRad="38100" dist="38100" dir="2700000" algn="tl">
                  <a:srgbClr val="C0C0C0"/>
                </a:outerShdw>
              </a:effectLst>
              <a:latin typeface="微软雅黑" pitchFamily="34" charset="-122"/>
            </a:endParaRPr>
          </a:p>
        </p:txBody>
      </p:sp>
      <p:sp>
        <p:nvSpPr>
          <p:cNvPr id="4" name="Rectangle 2">
            <a:extLst>
              <a:ext uri="{FF2B5EF4-FFF2-40B4-BE49-F238E27FC236}">
                <a16:creationId xmlns:a16="http://schemas.microsoft.com/office/drawing/2014/main" id="{C4725E80-EC19-4346-91E9-C277232E1A55}"/>
              </a:ext>
            </a:extLst>
          </p:cNvPr>
          <p:cNvSpPr txBox="1">
            <a:spLocks noChangeArrowheads="1"/>
          </p:cNvSpPr>
          <p:nvPr/>
        </p:nvSpPr>
        <p:spPr bwMode="auto">
          <a:xfrm>
            <a:off x="485413" y="2208188"/>
            <a:ext cx="113255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cs typeface="Arial" charset="0"/>
              </a:defRPr>
            </a:lvl2pPr>
            <a:lvl3pPr algn="ctr" rtl="0" eaLnBrk="0" fontAlgn="base" hangingPunct="0">
              <a:spcBef>
                <a:spcPct val="0"/>
              </a:spcBef>
              <a:spcAft>
                <a:spcPct val="0"/>
              </a:spcAft>
              <a:defRPr sz="4400">
                <a:solidFill>
                  <a:schemeClr val="tx2"/>
                </a:solidFill>
                <a:latin typeface="Verdana" pitchFamily="34" charset="0"/>
                <a:cs typeface="Arial" charset="0"/>
              </a:defRPr>
            </a:lvl3pPr>
            <a:lvl4pPr algn="ctr" rtl="0" eaLnBrk="0" fontAlgn="base" hangingPunct="0">
              <a:spcBef>
                <a:spcPct val="0"/>
              </a:spcBef>
              <a:spcAft>
                <a:spcPct val="0"/>
              </a:spcAft>
              <a:defRPr sz="4400">
                <a:solidFill>
                  <a:schemeClr val="tx2"/>
                </a:solidFill>
                <a:latin typeface="Verdana" pitchFamily="34" charset="0"/>
                <a:cs typeface="Arial" charset="0"/>
              </a:defRPr>
            </a:lvl4pPr>
            <a:lvl5pPr algn="ctr" rtl="0" eaLnBrk="0" fontAlgn="base" hangingPunct="0">
              <a:spcBef>
                <a:spcPct val="0"/>
              </a:spcBef>
              <a:spcAft>
                <a:spcPct val="0"/>
              </a:spcAft>
              <a:defRPr sz="44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zh-CN" altLang="en-US" sz="7200" b="1" kern="0" dirty="0">
                <a:solidFill>
                  <a:srgbClr val="FF0000"/>
                </a:solidFill>
                <a:effectLst>
                  <a:outerShdw blurRad="38100" dist="38100" dir="2700000" algn="tl">
                    <a:srgbClr val="C0C0C0"/>
                  </a:outerShdw>
                </a:effectLst>
                <a:latin typeface="汉真广标" pitchFamily="49" charset="-122"/>
                <a:ea typeface="汉真广标" pitchFamily="49" charset="-122"/>
              </a:rPr>
              <a:t>读经 </a:t>
            </a:r>
            <a:r>
              <a:rPr lang="en-US" altLang="zh-CN" sz="7200" b="1" kern="0" dirty="0">
                <a:solidFill>
                  <a:srgbClr val="FF0000"/>
                </a:solidFill>
                <a:effectLst>
                  <a:outerShdw blurRad="38100" dist="38100" dir="2700000" algn="tl">
                    <a:srgbClr val="C0C0C0"/>
                  </a:outerShdw>
                </a:effectLst>
                <a:latin typeface="汉真广标" pitchFamily="49" charset="-122"/>
                <a:ea typeface="汉真广标" pitchFamily="49" charset="-122"/>
              </a:rPr>
              <a:t>– </a:t>
            </a:r>
            <a:r>
              <a:rPr lang="zh-CN" altLang="en-US" sz="7200" b="1" kern="0" dirty="0">
                <a:solidFill>
                  <a:srgbClr val="FF0000"/>
                </a:solidFill>
                <a:effectLst>
                  <a:outerShdw blurRad="38100" dist="38100" dir="2700000" algn="tl">
                    <a:srgbClr val="C0C0C0"/>
                  </a:outerShdw>
                </a:effectLst>
                <a:latin typeface="汉真广标" pitchFamily="49" charset="-122"/>
                <a:ea typeface="汉真广标" pitchFamily="49" charset="-122"/>
              </a:rPr>
              <a:t>约翰福音 </a:t>
            </a:r>
            <a:r>
              <a:rPr lang="en-US" altLang="zh-CN" sz="7200" b="1" kern="0" dirty="0">
                <a:solidFill>
                  <a:srgbClr val="FF0000"/>
                </a:solidFill>
                <a:effectLst>
                  <a:outerShdw blurRad="38100" dist="38100" dir="2700000" algn="tl">
                    <a:srgbClr val="C0C0C0"/>
                  </a:outerShdw>
                </a:effectLst>
                <a:latin typeface="汉真广标" pitchFamily="49" charset="-122"/>
                <a:ea typeface="汉真广标" pitchFamily="49" charset="-122"/>
              </a:rPr>
              <a:t>11</a:t>
            </a:r>
            <a:r>
              <a:rPr lang="zh-CN" altLang="en-US" sz="7200" b="1" kern="0" dirty="0">
                <a:solidFill>
                  <a:srgbClr val="FF0000"/>
                </a:solidFill>
                <a:effectLst>
                  <a:outerShdw blurRad="38100" dist="38100" dir="2700000" algn="tl">
                    <a:srgbClr val="C0C0C0"/>
                  </a:outerShdw>
                </a:effectLst>
                <a:latin typeface="汉真广标" pitchFamily="49" charset="-122"/>
                <a:ea typeface="汉真广标" pitchFamily="49" charset="-122"/>
              </a:rPr>
              <a:t>：</a:t>
            </a:r>
            <a:r>
              <a:rPr lang="en-US" altLang="zh-CN" sz="7200" b="1" kern="0" dirty="0">
                <a:solidFill>
                  <a:srgbClr val="FF0000"/>
                </a:solidFill>
                <a:effectLst>
                  <a:outerShdw blurRad="38100" dist="38100" dir="2700000" algn="tl">
                    <a:srgbClr val="C0C0C0"/>
                  </a:outerShdw>
                </a:effectLst>
                <a:latin typeface="汉真广标" pitchFamily="49" charset="-122"/>
                <a:ea typeface="汉真广标" pitchFamily="49" charset="-122"/>
              </a:rPr>
              <a:t>1-45</a:t>
            </a:r>
            <a:endParaRPr lang="zh-CN" altLang="en-US" sz="7200" b="1" kern="0" dirty="0">
              <a:solidFill>
                <a:srgbClr val="FF0000"/>
              </a:solidFill>
              <a:effectLst>
                <a:outerShdw blurRad="38100" dist="38100" dir="2700000" algn="tl">
                  <a:srgbClr val="C0C0C0"/>
                </a:outerShdw>
              </a:effectLst>
              <a:latin typeface="微软雅黑" pitchFamily="34" charset="-122"/>
            </a:endParaRPr>
          </a:p>
        </p:txBody>
      </p:sp>
    </p:spTree>
    <p:extLst>
      <p:ext uri="{BB962C8B-B14F-4D97-AF65-F5344CB8AC3E}">
        <p14:creationId xmlns:p14="http://schemas.microsoft.com/office/powerpoint/2010/main" val="164149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2286784-AC40-45B4-B079-77205694AB82}"/>
              </a:ext>
            </a:extLst>
          </p:cNvPr>
          <p:cNvSpPr txBox="1">
            <a:spLocks noChangeArrowheads="1"/>
          </p:cNvSpPr>
          <p:nvPr/>
        </p:nvSpPr>
        <p:spPr bwMode="auto">
          <a:xfrm>
            <a:off x="485413" y="2208188"/>
            <a:ext cx="113255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cs typeface="Arial" charset="0"/>
              </a:defRPr>
            </a:lvl2pPr>
            <a:lvl3pPr algn="ctr" rtl="0" eaLnBrk="0" fontAlgn="base" hangingPunct="0">
              <a:spcBef>
                <a:spcPct val="0"/>
              </a:spcBef>
              <a:spcAft>
                <a:spcPct val="0"/>
              </a:spcAft>
              <a:defRPr sz="4400">
                <a:solidFill>
                  <a:schemeClr val="tx2"/>
                </a:solidFill>
                <a:latin typeface="Verdana" pitchFamily="34" charset="0"/>
                <a:cs typeface="Arial" charset="0"/>
              </a:defRPr>
            </a:lvl3pPr>
            <a:lvl4pPr algn="ctr" rtl="0" eaLnBrk="0" fontAlgn="base" hangingPunct="0">
              <a:spcBef>
                <a:spcPct val="0"/>
              </a:spcBef>
              <a:spcAft>
                <a:spcPct val="0"/>
              </a:spcAft>
              <a:defRPr sz="4400">
                <a:solidFill>
                  <a:schemeClr val="tx2"/>
                </a:solidFill>
                <a:latin typeface="Verdana" pitchFamily="34" charset="0"/>
                <a:cs typeface="Arial" charset="0"/>
              </a:defRPr>
            </a:lvl4pPr>
            <a:lvl5pPr algn="ctr" rtl="0" eaLnBrk="0" fontAlgn="base" hangingPunct="0">
              <a:spcBef>
                <a:spcPct val="0"/>
              </a:spcBef>
              <a:spcAft>
                <a:spcPct val="0"/>
              </a:spcAft>
              <a:defRPr sz="44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zh-CN" altLang="en-US" sz="7200" b="1" kern="0" dirty="0">
                <a:solidFill>
                  <a:srgbClr val="FF0000"/>
                </a:solidFill>
                <a:effectLst>
                  <a:outerShdw blurRad="38100" dist="38100" dir="2700000" algn="tl">
                    <a:srgbClr val="C0C0C0"/>
                  </a:outerShdw>
                </a:effectLst>
                <a:latin typeface="汉真广标" pitchFamily="49" charset="-122"/>
                <a:ea typeface="汉真广标" pitchFamily="49" charset="-122"/>
              </a:rPr>
              <a:t>马大对耶稣说</a:t>
            </a:r>
            <a:r>
              <a:rPr lang="en-SG" altLang="zh-CN" sz="7200" b="1" kern="0" dirty="0">
                <a:solidFill>
                  <a:srgbClr val="FF0000"/>
                </a:solidFill>
                <a:effectLst>
                  <a:outerShdw blurRad="38100" dist="38100" dir="2700000" algn="tl">
                    <a:srgbClr val="C0C0C0"/>
                  </a:outerShdw>
                </a:effectLst>
                <a:latin typeface="汉真广标" pitchFamily="49" charset="-122"/>
                <a:ea typeface="汉真广标" pitchFamily="49" charset="-122"/>
              </a:rPr>
              <a:t>: ”</a:t>
            </a:r>
            <a:r>
              <a:rPr lang="zh-CN" altLang="en-US" sz="7200" b="1" kern="0" dirty="0">
                <a:solidFill>
                  <a:srgbClr val="FF0000"/>
                </a:solidFill>
                <a:effectLst>
                  <a:outerShdw blurRad="38100" dist="38100" dir="2700000" algn="tl">
                    <a:srgbClr val="C0C0C0"/>
                  </a:outerShdw>
                </a:effectLst>
                <a:latin typeface="汉真广标" pitchFamily="49" charset="-122"/>
                <a:ea typeface="汉真广标" pitchFamily="49" charset="-122"/>
              </a:rPr>
              <a:t>主啊，你若早在这里，我兄弟必不死。 ” </a:t>
            </a:r>
            <a:r>
              <a:rPr lang="en-US" altLang="zh-CN" sz="7200" b="1" kern="0" dirty="0">
                <a:solidFill>
                  <a:srgbClr val="FF0000"/>
                </a:solidFill>
                <a:effectLst>
                  <a:outerShdw blurRad="38100" dist="38100" dir="2700000" algn="tl">
                    <a:srgbClr val="C0C0C0"/>
                  </a:outerShdw>
                </a:effectLst>
                <a:latin typeface="汉真广标" pitchFamily="49" charset="-122"/>
                <a:ea typeface="汉真广标" pitchFamily="49" charset="-122"/>
              </a:rPr>
              <a:t>- </a:t>
            </a:r>
            <a:r>
              <a:rPr lang="zh-CN" altLang="en-US" sz="7200" b="1" kern="0" dirty="0">
                <a:solidFill>
                  <a:srgbClr val="FF0000"/>
                </a:solidFill>
                <a:effectLst>
                  <a:outerShdw blurRad="38100" dist="38100" dir="2700000" algn="tl">
                    <a:srgbClr val="C0C0C0"/>
                  </a:outerShdw>
                </a:effectLst>
                <a:latin typeface="汉真广标" pitchFamily="49" charset="-122"/>
                <a:ea typeface="汉真广标" pitchFamily="49" charset="-122"/>
              </a:rPr>
              <a:t>约</a:t>
            </a:r>
            <a:r>
              <a:rPr lang="en-US" altLang="zh-CN" sz="7200" b="1" kern="0" dirty="0">
                <a:solidFill>
                  <a:srgbClr val="FF0000"/>
                </a:solidFill>
                <a:effectLst>
                  <a:outerShdw blurRad="38100" dist="38100" dir="2700000" algn="tl">
                    <a:srgbClr val="C0C0C0"/>
                  </a:outerShdw>
                </a:effectLst>
                <a:latin typeface="汉真广标" pitchFamily="49" charset="-122"/>
                <a:ea typeface="汉真广标" pitchFamily="49" charset="-122"/>
              </a:rPr>
              <a:t>11</a:t>
            </a:r>
            <a:r>
              <a:rPr lang="zh-CN" altLang="en-US" sz="7200" b="1" kern="0" dirty="0">
                <a:solidFill>
                  <a:srgbClr val="FF0000"/>
                </a:solidFill>
                <a:effectLst>
                  <a:outerShdw blurRad="38100" dist="38100" dir="2700000" algn="tl">
                    <a:srgbClr val="C0C0C0"/>
                  </a:outerShdw>
                </a:effectLst>
                <a:latin typeface="汉真广标" pitchFamily="49" charset="-122"/>
                <a:ea typeface="汉真广标" pitchFamily="49" charset="-122"/>
              </a:rPr>
              <a:t>：</a:t>
            </a:r>
            <a:r>
              <a:rPr lang="en-US" altLang="zh-CN" sz="7200" b="1" kern="0" dirty="0">
                <a:solidFill>
                  <a:srgbClr val="FF0000"/>
                </a:solidFill>
                <a:effectLst>
                  <a:outerShdw blurRad="38100" dist="38100" dir="2700000" algn="tl">
                    <a:srgbClr val="C0C0C0"/>
                  </a:outerShdw>
                </a:effectLst>
                <a:latin typeface="汉真广标" pitchFamily="49" charset="-122"/>
                <a:ea typeface="汉真广标" pitchFamily="49" charset="-122"/>
              </a:rPr>
              <a:t>21</a:t>
            </a:r>
            <a:endParaRPr lang="zh-CN" altLang="en-US" sz="7200" b="1" kern="0" dirty="0">
              <a:solidFill>
                <a:srgbClr val="FF0000"/>
              </a:solidFill>
              <a:effectLst>
                <a:outerShdw blurRad="38100" dist="38100" dir="2700000" algn="tl">
                  <a:srgbClr val="C0C0C0"/>
                </a:outerShdw>
              </a:effectLst>
              <a:latin typeface="微软雅黑"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2286784-AC40-45B4-B079-77205694AB82}"/>
              </a:ext>
            </a:extLst>
          </p:cNvPr>
          <p:cNvSpPr txBox="1">
            <a:spLocks noChangeArrowheads="1"/>
          </p:cNvSpPr>
          <p:nvPr/>
        </p:nvSpPr>
        <p:spPr bwMode="auto">
          <a:xfrm>
            <a:off x="594270" y="2480331"/>
            <a:ext cx="113255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cs typeface="Arial" charset="0"/>
              </a:defRPr>
            </a:lvl2pPr>
            <a:lvl3pPr algn="ctr" rtl="0" eaLnBrk="0" fontAlgn="base" hangingPunct="0">
              <a:spcBef>
                <a:spcPct val="0"/>
              </a:spcBef>
              <a:spcAft>
                <a:spcPct val="0"/>
              </a:spcAft>
              <a:defRPr sz="4400">
                <a:solidFill>
                  <a:schemeClr val="tx2"/>
                </a:solidFill>
                <a:latin typeface="Verdana" pitchFamily="34" charset="0"/>
                <a:cs typeface="Arial" charset="0"/>
              </a:defRPr>
            </a:lvl3pPr>
            <a:lvl4pPr algn="ctr" rtl="0" eaLnBrk="0" fontAlgn="base" hangingPunct="0">
              <a:spcBef>
                <a:spcPct val="0"/>
              </a:spcBef>
              <a:spcAft>
                <a:spcPct val="0"/>
              </a:spcAft>
              <a:defRPr sz="4400">
                <a:solidFill>
                  <a:schemeClr val="tx2"/>
                </a:solidFill>
                <a:latin typeface="Verdana" pitchFamily="34" charset="0"/>
                <a:cs typeface="Arial" charset="0"/>
              </a:defRPr>
            </a:lvl4pPr>
            <a:lvl5pPr algn="ctr" rtl="0" eaLnBrk="0" fontAlgn="base" hangingPunct="0">
              <a:spcBef>
                <a:spcPct val="0"/>
              </a:spcBef>
              <a:spcAft>
                <a:spcPct val="0"/>
              </a:spcAft>
              <a:defRPr sz="44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zh-CN" altLang="en-US" sz="7200" b="1" kern="0" dirty="0">
                <a:solidFill>
                  <a:srgbClr val="FF0000"/>
                </a:solidFill>
                <a:effectLst>
                  <a:outerShdw blurRad="38100" dist="38100" dir="2700000" algn="tl">
                    <a:srgbClr val="C0C0C0"/>
                  </a:outerShdw>
                </a:effectLst>
                <a:latin typeface="汉真广标" pitchFamily="49" charset="-122"/>
                <a:ea typeface="汉真广标" pitchFamily="49" charset="-122"/>
              </a:rPr>
              <a:t>耶稣对她说：“复活在我，生命也在我。信我的人，虽然死了，也必复活；凡活着信我的人必永远不死。你信这话吗？ ”约</a:t>
            </a:r>
            <a:r>
              <a:rPr lang="en-SG" altLang="zh-CN" sz="7200" b="1" kern="0" dirty="0">
                <a:solidFill>
                  <a:srgbClr val="FF0000"/>
                </a:solidFill>
                <a:effectLst>
                  <a:outerShdw blurRad="38100" dist="38100" dir="2700000" algn="tl">
                    <a:srgbClr val="C0C0C0"/>
                  </a:outerShdw>
                </a:effectLst>
                <a:latin typeface="汉真广标" pitchFamily="49" charset="-122"/>
                <a:ea typeface="汉真广标" pitchFamily="49" charset="-122"/>
              </a:rPr>
              <a:t>11:26-27</a:t>
            </a:r>
            <a:endParaRPr lang="zh-CN" altLang="en-US" sz="7200" b="1" kern="0" dirty="0">
              <a:solidFill>
                <a:srgbClr val="FF0000"/>
              </a:solidFill>
              <a:effectLst>
                <a:outerShdw blurRad="38100" dist="38100" dir="2700000" algn="tl">
                  <a:srgbClr val="C0C0C0"/>
                </a:outerShdw>
              </a:effectLst>
              <a:latin typeface="微软雅黑" pitchFamily="34" charset="-122"/>
            </a:endParaRPr>
          </a:p>
        </p:txBody>
      </p:sp>
    </p:spTree>
    <p:extLst>
      <p:ext uri="{BB962C8B-B14F-4D97-AF65-F5344CB8AC3E}">
        <p14:creationId xmlns:p14="http://schemas.microsoft.com/office/powerpoint/2010/main" val="123438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527C8E0-05F7-462F-BEEE-30D1E1DD9C5D}"/>
              </a:ext>
            </a:extLst>
          </p:cNvPr>
          <p:cNvSpPr txBox="1">
            <a:spLocks noChangeArrowheads="1"/>
          </p:cNvSpPr>
          <p:nvPr/>
        </p:nvSpPr>
        <p:spPr bwMode="auto">
          <a:xfrm>
            <a:off x="572498" y="9273"/>
            <a:ext cx="105200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cs typeface="Arial" charset="0"/>
              </a:defRPr>
            </a:lvl2pPr>
            <a:lvl3pPr algn="ctr" rtl="0" eaLnBrk="0" fontAlgn="base" hangingPunct="0">
              <a:spcBef>
                <a:spcPct val="0"/>
              </a:spcBef>
              <a:spcAft>
                <a:spcPct val="0"/>
              </a:spcAft>
              <a:defRPr sz="4400">
                <a:solidFill>
                  <a:schemeClr val="tx2"/>
                </a:solidFill>
                <a:latin typeface="Verdana" pitchFamily="34" charset="0"/>
                <a:cs typeface="Arial" charset="0"/>
              </a:defRPr>
            </a:lvl3pPr>
            <a:lvl4pPr algn="ctr" rtl="0" eaLnBrk="0" fontAlgn="base" hangingPunct="0">
              <a:spcBef>
                <a:spcPct val="0"/>
              </a:spcBef>
              <a:spcAft>
                <a:spcPct val="0"/>
              </a:spcAft>
              <a:defRPr sz="4400">
                <a:solidFill>
                  <a:schemeClr val="tx2"/>
                </a:solidFill>
                <a:latin typeface="Verdana" pitchFamily="34" charset="0"/>
                <a:cs typeface="Arial" charset="0"/>
              </a:defRPr>
            </a:lvl4pPr>
            <a:lvl5pPr algn="ctr" rtl="0" eaLnBrk="0" fontAlgn="base" hangingPunct="0">
              <a:spcBef>
                <a:spcPct val="0"/>
              </a:spcBef>
              <a:spcAft>
                <a:spcPct val="0"/>
              </a:spcAft>
              <a:defRPr sz="44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zh-CN" altLang="en-US" sz="7200" b="1" kern="0" dirty="0">
                <a:solidFill>
                  <a:srgbClr val="FF0000"/>
                </a:solidFill>
                <a:effectLst>
                  <a:outerShdw blurRad="38100" dist="38100" dir="2700000" algn="tl">
                    <a:srgbClr val="C0C0C0"/>
                  </a:outerShdw>
                </a:effectLst>
                <a:latin typeface="汉真广标" pitchFamily="49" charset="-122"/>
                <a:ea typeface="汉真广标" pitchFamily="49" charset="-122"/>
              </a:rPr>
              <a:t>“弥赛亚诗篇”</a:t>
            </a:r>
            <a:r>
              <a:rPr lang="en-US" altLang="zh-CN" sz="7200" b="1" kern="0" dirty="0">
                <a:solidFill>
                  <a:srgbClr val="FF0000"/>
                </a:solidFill>
                <a:effectLst>
                  <a:outerShdw blurRad="38100" dist="38100" dir="2700000" algn="tl">
                    <a:srgbClr val="C0C0C0"/>
                  </a:outerShdw>
                </a:effectLst>
                <a:latin typeface="汉真广标" pitchFamily="49" charset="-122"/>
                <a:ea typeface="汉真广标" pitchFamily="49" charset="-122"/>
              </a:rPr>
              <a:t>- </a:t>
            </a:r>
            <a:r>
              <a:rPr lang="zh-CN" altLang="en-US" sz="7200" b="1" kern="0" dirty="0">
                <a:solidFill>
                  <a:srgbClr val="FF0000"/>
                </a:solidFill>
                <a:effectLst>
                  <a:outerShdw blurRad="38100" dist="38100" dir="2700000" algn="tl">
                    <a:srgbClr val="C0C0C0"/>
                  </a:outerShdw>
                </a:effectLst>
                <a:latin typeface="汉真广标" pitchFamily="49" charset="-122"/>
                <a:ea typeface="汉真广标" pitchFamily="49" charset="-122"/>
              </a:rPr>
              <a:t>诗篇 </a:t>
            </a:r>
            <a:r>
              <a:rPr lang="en-US" altLang="zh-CN" sz="7200" b="1" kern="0" dirty="0">
                <a:solidFill>
                  <a:srgbClr val="FF0000"/>
                </a:solidFill>
                <a:effectLst>
                  <a:outerShdw blurRad="38100" dist="38100" dir="2700000" algn="tl">
                    <a:srgbClr val="C0C0C0"/>
                  </a:outerShdw>
                </a:effectLst>
                <a:latin typeface="汉真广标" pitchFamily="49" charset="-122"/>
                <a:ea typeface="汉真广标" pitchFamily="49" charset="-122"/>
              </a:rPr>
              <a:t>91</a:t>
            </a:r>
            <a:endParaRPr lang="zh-CN" altLang="en-US" sz="7200" b="1" kern="0" dirty="0">
              <a:solidFill>
                <a:srgbClr val="FF0000"/>
              </a:solidFill>
              <a:effectLst>
                <a:outerShdw blurRad="38100" dist="38100" dir="2700000" algn="tl">
                  <a:srgbClr val="C0C0C0"/>
                </a:outerShdw>
              </a:effectLst>
              <a:latin typeface="微软雅黑" pitchFamily="34" charset="-122"/>
            </a:endParaRPr>
          </a:p>
        </p:txBody>
      </p:sp>
      <p:sp>
        <p:nvSpPr>
          <p:cNvPr id="10" name="Rectangle 3">
            <a:extLst>
              <a:ext uri="{FF2B5EF4-FFF2-40B4-BE49-F238E27FC236}">
                <a16:creationId xmlns:a16="http://schemas.microsoft.com/office/drawing/2014/main" id="{17DB759C-24D2-4338-8189-97A058609081}"/>
              </a:ext>
            </a:extLst>
          </p:cNvPr>
          <p:cNvSpPr txBox="1">
            <a:spLocks noChangeArrowheads="1"/>
          </p:cNvSpPr>
          <p:nvPr/>
        </p:nvSpPr>
        <p:spPr bwMode="auto">
          <a:xfrm>
            <a:off x="384403" y="1152273"/>
            <a:ext cx="11727582"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zh-CN" altLang="en-US" dirty="0"/>
              <a:t>神的保护</a:t>
            </a:r>
            <a:r>
              <a:rPr lang="en-SG" dirty="0"/>
              <a:t>(</a:t>
            </a:r>
            <a:r>
              <a:rPr lang="zh-CN" altLang="en-US" dirty="0"/>
              <a:t>诗</a:t>
            </a:r>
            <a:r>
              <a:rPr lang="en-SG" dirty="0"/>
              <a:t>91:1-4): </a:t>
            </a:r>
          </a:p>
          <a:p>
            <a:r>
              <a:rPr lang="zh-CN" altLang="en-US" dirty="0"/>
              <a:t>撒但的危险</a:t>
            </a:r>
            <a:r>
              <a:rPr lang="en-SG" dirty="0"/>
              <a:t>(</a:t>
            </a:r>
            <a:r>
              <a:rPr lang="zh-CN" altLang="en-US" dirty="0"/>
              <a:t>诗</a:t>
            </a:r>
            <a:r>
              <a:rPr lang="en-SG" dirty="0"/>
              <a:t>91:5-13): </a:t>
            </a:r>
          </a:p>
          <a:p>
            <a:r>
              <a:rPr lang="zh-CN" altLang="en-US" dirty="0"/>
              <a:t>神的应许</a:t>
            </a:r>
            <a:r>
              <a:rPr lang="en-SG" dirty="0"/>
              <a:t>(</a:t>
            </a:r>
            <a:r>
              <a:rPr lang="zh-CN" altLang="en-US" dirty="0"/>
              <a:t>诗</a:t>
            </a:r>
            <a:r>
              <a:rPr lang="en-SG" dirty="0"/>
              <a:t>91:14-16): </a:t>
            </a:r>
            <a:endParaRPr lang="en-SG" altLang="zh-CN" dirty="0"/>
          </a:p>
          <a:p>
            <a:r>
              <a:rPr lang="zh-CN" altLang="en-US" dirty="0"/>
              <a:t>四方面的保护 ： </a:t>
            </a:r>
            <a:r>
              <a:rPr lang="en-US" altLang="zh-CN" dirty="0"/>
              <a:t>1</a:t>
            </a:r>
            <a:r>
              <a:rPr lang="zh-CN" altLang="en-US" dirty="0"/>
              <a:t>）隐密处 </a:t>
            </a:r>
            <a:r>
              <a:rPr lang="en-US" altLang="zh-CN" dirty="0"/>
              <a:t>2</a:t>
            </a:r>
            <a:r>
              <a:rPr lang="zh-CN" altLang="en-US" dirty="0"/>
              <a:t>）荫下 </a:t>
            </a:r>
            <a:r>
              <a:rPr lang="en-US" altLang="zh-CN" dirty="0"/>
              <a:t>3</a:t>
            </a:r>
            <a:r>
              <a:rPr lang="zh-CN" altLang="en-US" dirty="0"/>
              <a:t>）避难所 </a:t>
            </a:r>
            <a:r>
              <a:rPr lang="en-US" altLang="zh-CN" dirty="0"/>
              <a:t>4</a:t>
            </a:r>
            <a:r>
              <a:rPr lang="zh-CN" altLang="en-US" dirty="0"/>
              <a:t>）山寨</a:t>
            </a:r>
            <a:endParaRPr lang="en-SG" altLang="zh-CN" dirty="0"/>
          </a:p>
          <a:p>
            <a:r>
              <a:rPr lang="zh-CN" altLang="en-US" dirty="0"/>
              <a:t>撒旦的危险 ： </a:t>
            </a:r>
            <a:r>
              <a:rPr lang="en-US" altLang="zh-CN" dirty="0"/>
              <a:t>1</a:t>
            </a:r>
            <a:r>
              <a:rPr lang="zh-CN" altLang="en-US" dirty="0"/>
              <a:t>）明暗的武器 </a:t>
            </a:r>
            <a:r>
              <a:rPr lang="en-US" altLang="zh-CN" dirty="0"/>
              <a:t>2</a:t>
            </a:r>
            <a:r>
              <a:rPr lang="zh-CN" altLang="en-US" dirty="0"/>
              <a:t>）肉身的疾病 </a:t>
            </a:r>
            <a:r>
              <a:rPr lang="en-US" altLang="zh-CN" dirty="0"/>
              <a:t>3</a:t>
            </a:r>
            <a:r>
              <a:rPr lang="zh-CN" altLang="en-US" dirty="0"/>
              <a:t>）可怕的猛兽</a:t>
            </a:r>
            <a:endParaRPr lang="en-SG" altLang="zh-CN" dirty="0"/>
          </a:p>
          <a:p>
            <a:r>
              <a:rPr lang="zh-CN" altLang="en-US" dirty="0"/>
              <a:t>撒旦引用诗篇 </a:t>
            </a:r>
            <a:r>
              <a:rPr lang="en-US" altLang="zh-CN" dirty="0"/>
              <a:t>91</a:t>
            </a:r>
            <a:r>
              <a:rPr lang="en-SG" altLang="zh-CN" dirty="0"/>
              <a:t>:</a:t>
            </a:r>
            <a:r>
              <a:rPr lang="en-US" altLang="zh-CN" dirty="0"/>
              <a:t>11-12 </a:t>
            </a:r>
            <a:r>
              <a:rPr lang="zh-CN" altLang="en-US" dirty="0"/>
              <a:t>来试探耶稣</a:t>
            </a:r>
            <a:endParaRPr lang="en-SG" altLang="zh-CN" dirty="0"/>
          </a:p>
          <a:p>
            <a:r>
              <a:rPr lang="zh-CN" altLang="en-US" dirty="0"/>
              <a:t>神的应许： 七件神要做的事</a:t>
            </a:r>
            <a:r>
              <a:rPr lang="en-US" altLang="zh-CN" dirty="0"/>
              <a:t>(</a:t>
            </a:r>
            <a:r>
              <a:rPr lang="zh-CN" altLang="en-US" dirty="0"/>
              <a:t>七次“我要”</a:t>
            </a:r>
            <a:r>
              <a:rPr lang="en-US" altLang="zh-CN" dirty="0"/>
              <a:t>, I will): (1) </a:t>
            </a:r>
            <a:r>
              <a:rPr lang="zh-CN" altLang="en-US" dirty="0"/>
              <a:t>我要搭救他</a:t>
            </a:r>
            <a:r>
              <a:rPr lang="en-US" altLang="zh-CN" dirty="0"/>
              <a:t>; (2) </a:t>
            </a:r>
            <a:r>
              <a:rPr lang="zh-CN" altLang="en-US" dirty="0"/>
              <a:t>我要把他安置在高处</a:t>
            </a:r>
            <a:r>
              <a:rPr lang="en-US" altLang="zh-CN" dirty="0"/>
              <a:t>; (3) </a:t>
            </a:r>
            <a:r>
              <a:rPr lang="zh-CN" altLang="en-US" dirty="0"/>
              <a:t>我要应允他</a:t>
            </a:r>
            <a:r>
              <a:rPr lang="en-US" altLang="zh-CN" dirty="0"/>
              <a:t>; (4) </a:t>
            </a:r>
            <a:r>
              <a:rPr lang="zh-CN" altLang="en-US" dirty="0"/>
              <a:t>我要与他同在</a:t>
            </a:r>
            <a:r>
              <a:rPr lang="en-US" altLang="zh-CN" dirty="0"/>
              <a:t>; (5) </a:t>
            </a:r>
            <a:r>
              <a:rPr lang="zh-CN" altLang="en-US" dirty="0"/>
              <a:t>我要搭救他</a:t>
            </a:r>
            <a:r>
              <a:rPr lang="en-US" altLang="zh-CN" dirty="0"/>
              <a:t>, </a:t>
            </a:r>
            <a:r>
              <a:rPr lang="zh-CN" altLang="en-US" dirty="0"/>
              <a:t>使他尊贵</a:t>
            </a:r>
            <a:r>
              <a:rPr lang="en-US" altLang="zh-CN" dirty="0"/>
              <a:t>; (6) </a:t>
            </a:r>
            <a:r>
              <a:rPr lang="zh-CN" altLang="en-US" dirty="0"/>
              <a:t>我要使他足享长寿</a:t>
            </a:r>
            <a:r>
              <a:rPr lang="en-US" altLang="zh-CN" dirty="0"/>
              <a:t>; (7) </a:t>
            </a:r>
            <a:r>
              <a:rPr lang="zh-CN" altLang="en-US" dirty="0"/>
              <a:t>我要将我的救恩显明给他</a:t>
            </a:r>
            <a:r>
              <a:rPr lang="en-US" altLang="zh-CN" dirty="0"/>
              <a:t>.</a:t>
            </a:r>
            <a:endParaRPr lang="en-SG" dirty="0"/>
          </a:p>
          <a:p>
            <a:pPr marL="534987" lvl="1" indent="0" algn="just">
              <a:lnSpc>
                <a:spcPct val="120000"/>
              </a:lnSpc>
              <a:spcBef>
                <a:spcPct val="0"/>
              </a:spcBef>
              <a:buClr>
                <a:srgbClr val="0000FF"/>
              </a:buClr>
              <a:buSzPct val="70000"/>
              <a:buNone/>
            </a:pPr>
            <a:endParaRPr lang="en-US" altLang="zh-CN"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973232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dissolv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dissolv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dissolv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dissolve">
                                      <p:cBhvr>
                                        <p:cTn id="3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64D15A6-7DD2-47A7-9553-9E7E87D755F6}"/>
              </a:ext>
            </a:extLst>
          </p:cNvPr>
          <p:cNvPicPr>
            <a:picLocks noGrp="1" noChangeAspect="1"/>
          </p:cNvPicPr>
          <p:nvPr>
            <p:ph idx="1"/>
          </p:nvPr>
        </p:nvPicPr>
        <p:blipFill rotWithShape="1">
          <a:blip r:embed="rId3"/>
          <a:srcRect t="8091" b="4019"/>
          <a:stretch/>
        </p:blipFill>
        <p:spPr>
          <a:xfrm>
            <a:off x="20" y="10"/>
            <a:ext cx="12191980" cy="6857990"/>
          </a:xfrm>
          <a:prstGeom prst="rect">
            <a:avLst/>
          </a:prstGeom>
        </p:spPr>
      </p:pic>
      <p:sp>
        <p:nvSpPr>
          <p:cNvPr id="21"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F00E9-A3E0-45F3-8789-42B4FAE7561B}"/>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zh-CN" altLang="en-US" sz="3600" dirty="0">
                <a:solidFill>
                  <a:schemeClr val="tx1">
                    <a:lumMod val="85000"/>
                    <a:lumOff val="15000"/>
                  </a:schemeClr>
                </a:solidFill>
              </a:rPr>
              <a:t>鼠疫大流行</a:t>
            </a:r>
            <a:endParaRPr lang="en-US" sz="3600" dirty="0">
              <a:solidFill>
                <a:schemeClr val="tx1">
                  <a:lumMod val="85000"/>
                  <a:lumOff val="15000"/>
                </a:schemeClr>
              </a:solidFill>
            </a:endParaRP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38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28DD-9400-4012-98DD-BE7ECC4AC1F0}"/>
              </a:ext>
            </a:extLst>
          </p:cNvPr>
          <p:cNvSpPr>
            <a:spLocks noGrp="1"/>
          </p:cNvSpPr>
          <p:nvPr>
            <p:ph type="title"/>
          </p:nvPr>
        </p:nvSpPr>
        <p:spPr>
          <a:xfrm>
            <a:off x="838200" y="92982"/>
            <a:ext cx="10515600" cy="1325563"/>
          </a:xfrm>
        </p:spPr>
        <p:txBody>
          <a:bodyPr/>
          <a:lstStyle/>
          <a:p>
            <a:r>
              <a:rPr lang="zh-CN" altLang="en-US" dirty="0"/>
              <a:t>鼠疫 </a:t>
            </a:r>
            <a:r>
              <a:rPr lang="en-US" altLang="zh-CN" dirty="0"/>
              <a:t>- </a:t>
            </a:r>
            <a:r>
              <a:rPr lang="zh-CN" altLang="en-US" dirty="0"/>
              <a:t>曾经消灭过欧洲</a:t>
            </a:r>
            <a:r>
              <a:rPr lang="en-US" altLang="zh-CN" dirty="0"/>
              <a:t>1/3</a:t>
            </a:r>
            <a:r>
              <a:rPr lang="zh-CN" altLang="en-US" dirty="0"/>
              <a:t>人口的疾病</a:t>
            </a:r>
            <a:endParaRPr lang="en-SG" dirty="0"/>
          </a:p>
        </p:txBody>
      </p:sp>
      <p:sp>
        <p:nvSpPr>
          <p:cNvPr id="12" name="Content Placeholder 11">
            <a:extLst>
              <a:ext uri="{FF2B5EF4-FFF2-40B4-BE49-F238E27FC236}">
                <a16:creationId xmlns:a16="http://schemas.microsoft.com/office/drawing/2014/main" id="{CC41D0A2-1356-4F4B-9260-F1D5FD725B99}"/>
              </a:ext>
            </a:extLst>
          </p:cNvPr>
          <p:cNvSpPr>
            <a:spLocks noGrp="1"/>
          </p:cNvSpPr>
          <p:nvPr>
            <p:ph idx="1"/>
          </p:nvPr>
        </p:nvSpPr>
        <p:spPr>
          <a:xfrm>
            <a:off x="468086" y="1418545"/>
            <a:ext cx="11255828" cy="5250089"/>
          </a:xfrm>
        </p:spPr>
        <p:txBody>
          <a:bodyPr>
            <a:normAutofit lnSpcReduction="10000"/>
          </a:bodyPr>
          <a:lstStyle/>
          <a:p>
            <a:r>
              <a:rPr lang="zh-CN" altLang="en-US" dirty="0"/>
              <a:t>历史上鼠疫有三次大流行，首次大流行发生于六世纪。死亡近二千五百万人。但由于缺乏详细资料确认，一般不能确认这是鼠疫造成的。</a:t>
            </a:r>
            <a:endParaRPr lang="en-SG" altLang="zh-CN" dirty="0"/>
          </a:p>
          <a:p>
            <a:r>
              <a:rPr lang="zh-CN" altLang="en-US" dirty="0"/>
              <a:t>第二次发生于十四世纪，仅欧洲就死亡二千五百万人，即历史上著名的黑死病。据今天的估算，当时在欧洲、中东、北非和印度地区，大约有三分之一到二分之一之间的人口因黑死病而死亡</a:t>
            </a:r>
            <a:endParaRPr lang="en-SG" altLang="zh-CN" dirty="0"/>
          </a:p>
          <a:p>
            <a:r>
              <a:rPr lang="zh-CN" altLang="en-US" dirty="0"/>
              <a:t>第三次发生于十九世纪末至二十世纪初，死亡一千二百万人。</a:t>
            </a:r>
            <a:endParaRPr lang="en-SG" altLang="zh-CN" dirty="0"/>
          </a:p>
          <a:p>
            <a:r>
              <a:rPr lang="zh-CN" altLang="en-US" dirty="0"/>
              <a:t>黑死病对于欧洲的历史有着极为重大的影响，黑死病对欧洲人口造成了严重影响，改变了欧洲的社会结构，动摇了当时支配欧洲的罗马天主教会的地位，并因此使得一些少数族群受到迫害</a:t>
            </a:r>
            <a:endParaRPr lang="en-SG" altLang="zh-CN" dirty="0"/>
          </a:p>
          <a:p>
            <a:r>
              <a:rPr lang="zh-CN" altLang="en-US" dirty="0"/>
              <a:t>从</a:t>
            </a:r>
            <a:r>
              <a:rPr lang="en-US" altLang="zh-CN" dirty="0"/>
              <a:t>14</a:t>
            </a:r>
            <a:r>
              <a:rPr lang="zh-CN" altLang="en-US" dirty="0"/>
              <a:t>世纪一直到</a:t>
            </a:r>
            <a:r>
              <a:rPr lang="en-US" altLang="zh-CN" dirty="0"/>
              <a:t>17</a:t>
            </a:r>
            <a:r>
              <a:rPr lang="zh-CN" altLang="en-US" dirty="0"/>
              <a:t>世纪中叶，黑死病每隔几十年都会在欧洲重现，但再也没有造成像第一次爆发时那样惨烈的疫情，这应归功于公共卫生的改善。到</a:t>
            </a:r>
            <a:r>
              <a:rPr lang="en-US" altLang="zh-CN" dirty="0"/>
              <a:t>20</a:t>
            </a:r>
            <a:r>
              <a:rPr lang="zh-CN" altLang="en-US" dirty="0"/>
              <a:t>世纪中叶，抗菌素的发明使鼠疫成了容易治愈的疾病，如今鼠疫仅在非洲贫穷落后地区偶尔发生。</a:t>
            </a:r>
            <a:endParaRPr lang="en-SG" dirty="0"/>
          </a:p>
        </p:txBody>
      </p:sp>
    </p:spTree>
    <p:extLst>
      <p:ext uri="{BB962C8B-B14F-4D97-AF65-F5344CB8AC3E}">
        <p14:creationId xmlns:p14="http://schemas.microsoft.com/office/powerpoint/2010/main" val="310038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84758DF7-F7E3-46F0-9EB4-12DD3FE3456C}"/>
              </a:ext>
            </a:extLst>
          </p:cNvPr>
          <p:cNvPicPr>
            <a:picLocks noGrp="1" noChangeAspect="1"/>
          </p:cNvPicPr>
          <p:nvPr>
            <p:ph idx="1"/>
          </p:nvPr>
        </p:nvPicPr>
        <p:blipFill>
          <a:blip r:embed="rId2"/>
          <a:stretch>
            <a:fillRect/>
          </a:stretch>
        </p:blipFill>
        <p:spPr>
          <a:xfrm>
            <a:off x="209246" y="710634"/>
            <a:ext cx="3154440" cy="4351338"/>
          </a:xfrm>
          <a:prstGeom prst="rect">
            <a:avLst/>
          </a:prstGeom>
        </p:spPr>
      </p:pic>
      <p:sp>
        <p:nvSpPr>
          <p:cNvPr id="6" name="TextBox 5">
            <a:extLst>
              <a:ext uri="{FF2B5EF4-FFF2-40B4-BE49-F238E27FC236}">
                <a16:creationId xmlns:a16="http://schemas.microsoft.com/office/drawing/2014/main" id="{01100B9D-1537-46C6-9B15-AE746CC24708}"/>
              </a:ext>
            </a:extLst>
          </p:cNvPr>
          <p:cNvSpPr txBox="1"/>
          <p:nvPr/>
        </p:nvSpPr>
        <p:spPr>
          <a:xfrm>
            <a:off x="209246" y="5061972"/>
            <a:ext cx="3004458" cy="369332"/>
          </a:xfrm>
          <a:prstGeom prst="rect">
            <a:avLst/>
          </a:prstGeom>
          <a:noFill/>
        </p:spPr>
        <p:txBody>
          <a:bodyPr wrap="square" rtlCol="0">
            <a:spAutoFit/>
          </a:bodyPr>
          <a:lstStyle/>
          <a:p>
            <a:pPr algn="ctr"/>
            <a:r>
              <a:rPr lang="zh-CN" altLang="en-US" dirty="0"/>
              <a:t>黑死病流行时的医生服装</a:t>
            </a:r>
            <a:endParaRPr lang="en-SG" dirty="0"/>
          </a:p>
        </p:txBody>
      </p:sp>
      <p:sp>
        <p:nvSpPr>
          <p:cNvPr id="7" name="TextBox 6">
            <a:extLst>
              <a:ext uri="{FF2B5EF4-FFF2-40B4-BE49-F238E27FC236}">
                <a16:creationId xmlns:a16="http://schemas.microsoft.com/office/drawing/2014/main" id="{2CAF15C9-4B23-40B7-9B3C-A4E3C6000102}"/>
              </a:ext>
            </a:extLst>
          </p:cNvPr>
          <p:cNvSpPr txBox="1"/>
          <p:nvPr/>
        </p:nvSpPr>
        <p:spPr>
          <a:xfrm>
            <a:off x="3470352" y="5061972"/>
            <a:ext cx="3004458" cy="369332"/>
          </a:xfrm>
          <a:prstGeom prst="rect">
            <a:avLst/>
          </a:prstGeom>
          <a:noFill/>
        </p:spPr>
        <p:txBody>
          <a:bodyPr wrap="square" rtlCol="0">
            <a:spAutoFit/>
          </a:bodyPr>
          <a:lstStyle/>
          <a:p>
            <a:pPr algn="ctr"/>
            <a:r>
              <a:rPr lang="zh-CN" altLang="en-US" dirty="0"/>
              <a:t>肖利亚克，居伊</a:t>
            </a:r>
            <a:r>
              <a:rPr lang="en-US" altLang="zh-CN" dirty="0"/>
              <a:t>·</a:t>
            </a:r>
            <a:r>
              <a:rPr lang="zh-CN" altLang="en-US" dirty="0"/>
              <a:t>德</a:t>
            </a:r>
            <a:endParaRPr lang="en-SG" dirty="0"/>
          </a:p>
        </p:txBody>
      </p:sp>
      <p:pic>
        <p:nvPicPr>
          <p:cNvPr id="8" name="Picture 7">
            <a:extLst>
              <a:ext uri="{FF2B5EF4-FFF2-40B4-BE49-F238E27FC236}">
                <a16:creationId xmlns:a16="http://schemas.microsoft.com/office/drawing/2014/main" id="{2CD6F634-8487-40E9-A166-17A833953DF2}"/>
              </a:ext>
            </a:extLst>
          </p:cNvPr>
          <p:cNvPicPr>
            <a:picLocks noChangeAspect="1"/>
          </p:cNvPicPr>
          <p:nvPr/>
        </p:nvPicPr>
        <p:blipFill>
          <a:blip r:embed="rId3"/>
          <a:stretch>
            <a:fillRect/>
          </a:stretch>
        </p:blipFill>
        <p:spPr>
          <a:xfrm>
            <a:off x="6855574" y="136769"/>
            <a:ext cx="5127180" cy="2749534"/>
          </a:xfrm>
          <a:prstGeom prst="rect">
            <a:avLst/>
          </a:prstGeom>
        </p:spPr>
      </p:pic>
      <p:sp>
        <p:nvSpPr>
          <p:cNvPr id="9" name="TextBox 8">
            <a:extLst>
              <a:ext uri="{FF2B5EF4-FFF2-40B4-BE49-F238E27FC236}">
                <a16:creationId xmlns:a16="http://schemas.microsoft.com/office/drawing/2014/main" id="{F61C3BB2-A654-4829-852D-CB9191546340}"/>
              </a:ext>
            </a:extLst>
          </p:cNvPr>
          <p:cNvSpPr txBox="1"/>
          <p:nvPr/>
        </p:nvSpPr>
        <p:spPr>
          <a:xfrm>
            <a:off x="7916935" y="2972985"/>
            <a:ext cx="3004458" cy="369332"/>
          </a:xfrm>
          <a:prstGeom prst="rect">
            <a:avLst/>
          </a:prstGeom>
          <a:noFill/>
        </p:spPr>
        <p:txBody>
          <a:bodyPr wrap="square" rtlCol="0">
            <a:spAutoFit/>
          </a:bodyPr>
          <a:lstStyle/>
          <a:p>
            <a:pPr algn="ctr"/>
            <a:r>
              <a:rPr lang="zh-CN" altLang="en-US" dirty="0"/>
              <a:t>屠杀犹太人</a:t>
            </a:r>
            <a:endParaRPr lang="en-SG" dirty="0"/>
          </a:p>
        </p:txBody>
      </p:sp>
      <p:pic>
        <p:nvPicPr>
          <p:cNvPr id="10" name="Picture 9">
            <a:extLst>
              <a:ext uri="{FF2B5EF4-FFF2-40B4-BE49-F238E27FC236}">
                <a16:creationId xmlns:a16="http://schemas.microsoft.com/office/drawing/2014/main" id="{3241817B-88F2-4966-A9A7-07019F4E6458}"/>
              </a:ext>
            </a:extLst>
          </p:cNvPr>
          <p:cNvPicPr>
            <a:picLocks noChangeAspect="1"/>
          </p:cNvPicPr>
          <p:nvPr/>
        </p:nvPicPr>
        <p:blipFill>
          <a:blip r:embed="rId4"/>
          <a:stretch>
            <a:fillRect/>
          </a:stretch>
        </p:blipFill>
        <p:spPr>
          <a:xfrm>
            <a:off x="7614689" y="3429000"/>
            <a:ext cx="3676817" cy="2812680"/>
          </a:xfrm>
          <a:prstGeom prst="rect">
            <a:avLst/>
          </a:prstGeom>
        </p:spPr>
      </p:pic>
      <p:sp>
        <p:nvSpPr>
          <p:cNvPr id="11" name="TextBox 10">
            <a:extLst>
              <a:ext uri="{FF2B5EF4-FFF2-40B4-BE49-F238E27FC236}">
                <a16:creationId xmlns:a16="http://schemas.microsoft.com/office/drawing/2014/main" id="{BB79FC7E-EE6D-43FA-AEEA-814706C5E731}"/>
              </a:ext>
            </a:extLst>
          </p:cNvPr>
          <p:cNvSpPr txBox="1"/>
          <p:nvPr/>
        </p:nvSpPr>
        <p:spPr>
          <a:xfrm>
            <a:off x="8070301" y="6310355"/>
            <a:ext cx="3004458" cy="369332"/>
          </a:xfrm>
          <a:prstGeom prst="rect">
            <a:avLst/>
          </a:prstGeom>
          <a:noFill/>
        </p:spPr>
        <p:txBody>
          <a:bodyPr wrap="square" rtlCol="0">
            <a:spAutoFit/>
          </a:bodyPr>
          <a:lstStyle/>
          <a:p>
            <a:pPr algn="ctr"/>
            <a:r>
              <a:rPr lang="zh-CN" altLang="en-US" dirty="0"/>
              <a:t>捕杀猫</a:t>
            </a:r>
            <a:endParaRPr lang="en-SG" dirty="0"/>
          </a:p>
        </p:txBody>
      </p:sp>
      <p:pic>
        <p:nvPicPr>
          <p:cNvPr id="12" name="Picture 11" descr="圖片搜尋結果">
            <a:extLst>
              <a:ext uri="{FF2B5EF4-FFF2-40B4-BE49-F238E27FC236}">
                <a16:creationId xmlns:a16="http://schemas.microsoft.com/office/drawing/2014/main" id="{026A2EC2-B4FC-4ACE-BFA3-79FA39101E3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555114" y="710633"/>
            <a:ext cx="3176344" cy="4351337"/>
          </a:xfrm>
          <a:prstGeom prst="rect">
            <a:avLst/>
          </a:prstGeom>
          <a:noFill/>
          <a:ln>
            <a:noFill/>
          </a:ln>
        </p:spPr>
      </p:pic>
    </p:spTree>
    <p:extLst>
      <p:ext uri="{BB962C8B-B14F-4D97-AF65-F5344CB8AC3E}">
        <p14:creationId xmlns:p14="http://schemas.microsoft.com/office/powerpoint/2010/main" val="721884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404</TotalTime>
  <Words>1425</Words>
  <Application>Microsoft Office PowerPoint</Application>
  <PresentationFormat>Widescreen</PresentationFormat>
  <Paragraphs>39</Paragraphs>
  <Slides>10</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等线</vt:lpstr>
      <vt:lpstr>微软雅黑</vt:lpstr>
      <vt:lpstr>汉真广标</vt:lpstr>
      <vt:lpstr>Arial</vt:lpstr>
      <vt:lpstr>Calibri</vt:lpstr>
      <vt:lpstr>Calibri Light</vt:lpstr>
      <vt:lpstr>Verdana</vt:lpstr>
      <vt:lpstr>Office Theme</vt:lpstr>
      <vt:lpstr>2_默认设计模板</vt:lpstr>
      <vt:lpstr>生命在主</vt:lpstr>
      <vt:lpstr>武汉肺炎疫情</vt:lpstr>
      <vt:lpstr>PowerPoint Presentation</vt:lpstr>
      <vt:lpstr>PowerPoint Presentation</vt:lpstr>
      <vt:lpstr>PowerPoint Presentation</vt:lpstr>
      <vt:lpstr>PowerPoint Presentation</vt:lpstr>
      <vt:lpstr>鼠疫大流行</vt:lpstr>
      <vt:lpstr>鼠疫 - 曾经消灭过欧洲1/3人口的疾病</vt:lpstr>
      <vt:lpstr>PowerPoint Presentation</vt:lpstr>
      <vt:lpstr>伊亚姆村的故事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变水为酒</dc:title>
  <dc:creator>Wang, Thomas SEPL-DIO/78</dc:creator>
  <cp:lastModifiedBy>Wang, Thomas SEPL-DIO/78</cp:lastModifiedBy>
  <cp:revision>19</cp:revision>
  <dcterms:created xsi:type="dcterms:W3CDTF">2020-01-25T22:57:54Z</dcterms:created>
  <dcterms:modified xsi:type="dcterms:W3CDTF">2020-01-26T05:48:25Z</dcterms:modified>
</cp:coreProperties>
</file>